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2"/>
  </p:notesMasterIdLst>
  <p:handoutMasterIdLst>
    <p:handoutMasterId r:id="rId23"/>
  </p:handoutMasterIdLst>
  <p:sldIdLst>
    <p:sldId id="1528" r:id="rId5"/>
    <p:sldId id="1534" r:id="rId6"/>
    <p:sldId id="1538" r:id="rId7"/>
    <p:sldId id="1537" r:id="rId8"/>
    <p:sldId id="1519" r:id="rId9"/>
    <p:sldId id="1509" r:id="rId10"/>
    <p:sldId id="1539" r:id="rId11"/>
    <p:sldId id="1540" r:id="rId12"/>
    <p:sldId id="1541" r:id="rId13"/>
    <p:sldId id="1542" r:id="rId14"/>
    <p:sldId id="1510" r:id="rId15"/>
    <p:sldId id="1511" r:id="rId16"/>
    <p:sldId id="1512" r:id="rId17"/>
    <p:sldId id="1529" r:id="rId18"/>
    <p:sldId id="1530" r:id="rId19"/>
    <p:sldId id="1536" r:id="rId20"/>
    <p:sldId id="1535"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125"/>
    <a:srgbClr val="FF89FF"/>
    <a:srgbClr val="0078D7"/>
    <a:srgbClr val="000000"/>
    <a:srgbClr val="6DC2E9"/>
    <a:srgbClr val="00BCF2"/>
    <a:srgbClr val="FFFFFF"/>
    <a:srgbClr val="525252"/>
    <a:srgbClr val="EAEAE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autoAdjust="0"/>
    <p:restoredTop sz="95382" autoAdjust="0"/>
  </p:normalViewPr>
  <p:slideViewPr>
    <p:cSldViewPr>
      <p:cViewPr varScale="1">
        <p:scale>
          <a:sx n="81" d="100"/>
          <a:sy n="81" d="100"/>
        </p:scale>
        <p:origin x="989" y="6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93" d="100"/>
          <a:sy n="93" d="100"/>
        </p:scale>
        <p:origin x="18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GCIO SUMMIT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10/4/2016 10:02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GCIO SUMMIT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10/4/2016 10:02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10/4/2016 10:02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20957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10/4/2016 10:02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477902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53B9473-204C-4147-A2E0-C3E143278840}" type="datetime8">
              <a:rPr lang="en-US" smtClean="0"/>
              <a:t>10/4/2016 10:02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extLst>
      <p:ext uri="{BB962C8B-B14F-4D97-AF65-F5344CB8AC3E}">
        <p14:creationId xmlns:p14="http://schemas.microsoft.com/office/powerpoint/2010/main" val="238682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E43B0448-36A8-43CB-A041-FFAB3DD1409A}" type="datetime8">
              <a:rPr lang="en-US" smtClean="0">
                <a:solidFill>
                  <a:prstClr val="black"/>
                </a:solidFill>
              </a:rPr>
              <a:pPr/>
              <a:t>10/4/2016 10:02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531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10/4/2016 10:45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647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980673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875046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965892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666488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11:44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55721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10/4/2016 10:02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94787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Date Placeholder 9"/>
          <p:cNvSpPr>
            <a:spLocks noGrp="1"/>
          </p:cNvSpPr>
          <p:nvPr>
            <p:ph type="dt" idx="13"/>
          </p:nvPr>
        </p:nvSpPr>
        <p:spPr/>
        <p:txBody>
          <a:bodyPr/>
          <a:lstStyle/>
          <a:p>
            <a:fld id="{79687EF5-0895-448F-A4AC-188A0D571FCC}" type="datetime8">
              <a:rPr lang="en-US" smtClean="0">
                <a:solidFill>
                  <a:prstClr val="black"/>
                </a:solidFill>
              </a:rPr>
              <a:pPr/>
              <a:t>10/4/2016 10:02 AM</a:t>
            </a:fld>
            <a:endParaRPr lang="en-US" dirty="0">
              <a:solidFill>
                <a:prstClr val="black"/>
              </a:solidFill>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65705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8" name="Title 1"/>
          <p:cNvSpPr txBox="1">
            <a:spLocks/>
          </p:cNvSpPr>
          <p:nvPr userDrawn="1"/>
        </p:nvSpPr>
        <p:spPr bwMode="auto">
          <a:xfrm>
            <a:off x="5608638" y="377679"/>
            <a:ext cx="6248400" cy="7620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400" dirty="0"/>
              <a:t>Microsoft Summit</a:t>
            </a:r>
          </a:p>
        </p:txBody>
      </p:sp>
      <p:sp>
        <p:nvSpPr>
          <p:cNvPr id="2" name="TextBox 1"/>
          <p:cNvSpPr txBox="1"/>
          <p:nvPr userDrawn="1"/>
        </p:nvSpPr>
        <p:spPr>
          <a:xfrm>
            <a:off x="8199437" y="1046410"/>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5 y 6 de </a:t>
            </a:r>
            <a:r>
              <a:rPr lang="en-US" sz="2000" dirty="0" err="1">
                <a:solidFill>
                  <a:schemeClr val="bg1"/>
                </a:solidFill>
              </a:rPr>
              <a:t>octubre</a:t>
            </a:r>
            <a:r>
              <a:rPr lang="en-US" sz="2000"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546776722"/>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5456237" y="906462"/>
            <a:ext cx="6553200" cy="1015663"/>
          </a:xfrm>
          <a:noFill/>
        </p:spPr>
        <p:txBody>
          <a:bodyPr wrap="square" tIns="91440" bIns="91440" anchor="t"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456238" y="1926679"/>
            <a:ext cx="6553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5" name="Title 1"/>
          <p:cNvSpPr txBox="1">
            <a:spLocks/>
          </p:cNvSpPr>
          <p:nvPr userDrawn="1"/>
        </p:nvSpPr>
        <p:spPr>
          <a:xfrm>
            <a:off x="5456237" y="906462"/>
            <a:ext cx="6553200" cy="10156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47900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424810" cy="6994526"/>
          </a:xfrm>
          <a:prstGeom prst="rect">
            <a:avLst/>
          </a:prstGeom>
        </p:spPr>
      </p:pic>
      <p:sp>
        <p:nvSpPr>
          <p:cNvPr id="2" name="Title 1"/>
          <p:cNvSpPr>
            <a:spLocks noGrp="1"/>
          </p:cNvSpPr>
          <p:nvPr>
            <p:ph type="title" hasCustomPrompt="1"/>
          </p:nvPr>
        </p:nvSpPr>
        <p:spPr>
          <a:xfrm>
            <a:off x="274638" y="2125662"/>
            <a:ext cx="42671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557205" y="4928841"/>
            <a:ext cx="4501423" cy="473422"/>
          </a:xfrm>
          <a:noFill/>
        </p:spPr>
        <p:txBody>
          <a:bodyPr lIns="146304" tIns="109728" rIns="146304" bIns="109728" anchor="b">
            <a:noAutofit/>
          </a:bodyPr>
          <a:lstStyle>
            <a:lvl1pPr marL="0" indent="0" algn="ctr">
              <a:spcBef>
                <a:spcPts val="0"/>
              </a:spcBef>
              <a:buNone/>
              <a:defRPr sz="2400"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8046014" y="1236304"/>
            <a:ext cx="3523801" cy="738664"/>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tx1"/>
                </a:solidFill>
              </a:rPr>
              <a:t>#</a:t>
            </a:r>
            <a:r>
              <a:rPr lang="en-US" sz="2000" dirty="0" err="1">
                <a:solidFill>
                  <a:schemeClr val="tx1"/>
                </a:solidFill>
              </a:rPr>
              <a:t>TechSum</a:t>
            </a:r>
            <a:endParaRPr lang="en-US" sz="2000" dirty="0">
              <a:solidFill>
                <a:schemeClr val="tx1"/>
              </a:solidFill>
            </a:endParaRPr>
          </a:p>
        </p:txBody>
      </p:sp>
    </p:spTree>
    <p:extLst>
      <p:ext uri="{BB962C8B-B14F-4D97-AF65-F5344CB8AC3E}">
        <p14:creationId xmlns:p14="http://schemas.microsoft.com/office/powerpoint/2010/main" val="1636796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19825" y="0"/>
            <a:ext cx="6246812" cy="6992587"/>
          </a:xfrm>
          <a:prstGeom prst="rect">
            <a:avLst/>
          </a:prstGeom>
        </p:spPr>
      </p:pic>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997"/>
            <a:ext cx="1280160" cy="272872"/>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57580" y="484187"/>
            <a:ext cx="1280160" cy="27449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436475" cy="6994525"/>
          </a:xfrm>
          <a:prstGeom prst="rect">
            <a:avLst/>
          </a:prstGeom>
        </p:spPr>
      </p:pic>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57580" y="484187"/>
            <a:ext cx="1280160" cy="274492"/>
          </a:xfrm>
          <a:prstGeom prst="rect">
            <a:avLst/>
          </a:prstGeom>
        </p:spPr>
      </p:pic>
      <p:sp>
        <p:nvSpPr>
          <p:cNvPr id="7" name="TextBox 6"/>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835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cover">
    <p:bg>
      <p:bgPr>
        <a:solidFill>
          <a:srgbClr val="5C2D9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2767" y="6204957"/>
            <a:ext cx="11845742" cy="502246"/>
          </a:xfrm>
          <a:prstGeom prst="rect">
            <a:avLst/>
          </a:prstGeom>
          <a:noFill/>
          <a:ln w="12700">
            <a:noFill/>
            <a:miter lim="800000"/>
            <a:headEnd type="none" w="sm" len="sm"/>
            <a:tailEnd type="none" w="sm" len="sm"/>
          </a:ln>
          <a:effectLst/>
        </p:spPr>
        <p:txBody>
          <a:bodyPr vert="horz" wrap="square" lIns="0" tIns="0" rIns="0" bIns="0" numCol="1" anchor="ctr" anchorCtr="0" compatLnSpc="1">
            <a:prstTxWarp prst="textNoShape">
              <a:avLst/>
            </a:prstTxWarp>
            <a:noAutofit/>
          </a:bodyPr>
          <a:lstStyle/>
          <a:p>
            <a:pPr defTabSz="932111" eaLnBrk="0" hangingPunct="0"/>
            <a:r>
              <a:rPr lang="en-US" sz="816" dirty="0">
                <a:solidFill>
                  <a:schemeClr val="bg1"/>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816" dirty="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91"/>
            <a:ext cx="3288506" cy="704345"/>
          </a:xfrm>
          <a:prstGeom prst="rect">
            <a:avLst/>
          </a:prstGeom>
        </p:spPr>
      </p:pic>
    </p:spTree>
    <p:extLst>
      <p:ext uri="{BB962C8B-B14F-4D97-AF65-F5344CB8AC3E}">
        <p14:creationId xmlns:p14="http://schemas.microsoft.com/office/powerpoint/2010/main" val="1303659821"/>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a:defRPr/>
            </a:pPr>
            <a:fld id="{B394A842-F816-4998-B274-B642F54E4CAA}" type="datetimeFigureOut">
              <a:rPr lang="es-ES"/>
              <a:pPr>
                <a:defRPr/>
              </a:pPr>
              <a:t>04/10/2016</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CDB30EEF-1004-417D-8733-ADF027AED4DE}" type="slidenum">
              <a:rPr lang="es-ES"/>
              <a:pPr>
                <a:defRPr/>
              </a:pPr>
              <a:t>‹#›</a:t>
            </a:fld>
            <a:endParaRPr lang="es-ES"/>
          </a:p>
        </p:txBody>
      </p:sp>
    </p:spTree>
    <p:extLst>
      <p:ext uri="{BB962C8B-B14F-4D97-AF65-F5344CB8AC3E}">
        <p14:creationId xmlns:p14="http://schemas.microsoft.com/office/powerpoint/2010/main" val="2244516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93"/>
            <a:ext cx="12436476" cy="6995518"/>
          </a:xfrm>
          <a:prstGeom prst="rect">
            <a:avLst/>
          </a:prstGeom>
        </p:spPr>
      </p:pic>
      <p:sp>
        <p:nvSpPr>
          <p:cNvPr id="12" name="Rectangle 11"/>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3" name="TextBox 12"/>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96416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3"/>
            <a:ext cx="12436464" cy="6995511"/>
          </a:xfrm>
          <a:prstGeom prst="rect">
            <a:avLst/>
          </a:prstGeom>
        </p:spPr>
      </p:pic>
      <p:sp>
        <p:nvSpPr>
          <p:cNvPr id="14" name="Rectangle 13"/>
          <p:cNvSpPr/>
          <p:nvPr userDrawn="1"/>
        </p:nvSpPr>
        <p:spPr bwMode="blackWhite">
          <a:xfrm>
            <a:off x="0" y="-493"/>
            <a:ext cx="12436475" cy="6995018"/>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761038" y="1748680"/>
            <a:ext cx="6400800" cy="3664099"/>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7611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7594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383752" y="3547979"/>
            <a:ext cx="2286002" cy="1270170"/>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57580" y="484187"/>
            <a:ext cx="1280160" cy="274492"/>
          </a:xfrm>
          <a:prstGeom prst="rect">
            <a:avLst/>
          </a:prstGeom>
        </p:spPr>
      </p:pic>
      <p:sp>
        <p:nvSpPr>
          <p:cNvPr id="12" name="TextBox 11"/>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637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92"/>
            <a:ext cx="12436464" cy="6995511"/>
          </a:xfrm>
          <a:prstGeom prst="rect">
            <a:avLst/>
          </a:prstGeom>
        </p:spPr>
      </p:pic>
      <p:sp>
        <p:nvSpPr>
          <p:cNvPr id="2" name="Rectangle 1"/>
          <p:cNvSpPr/>
          <p:nvPr userDrawn="1"/>
        </p:nvSpPr>
        <p:spPr bwMode="auto">
          <a:xfrm>
            <a:off x="274638" y="1748680"/>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1748695"/>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583980"/>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97352" y="3547979"/>
            <a:ext cx="2286002" cy="1270170"/>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57580" y="484997"/>
            <a:ext cx="1280160" cy="272872"/>
          </a:xfrm>
          <a:prstGeom prst="rect">
            <a:avLst/>
          </a:prstGeom>
        </p:spPr>
      </p:pic>
      <p:sp>
        <p:nvSpPr>
          <p:cNvPr id="8" name="TextBox 7"/>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1"/>
                </a:solidFill>
              </a:rPr>
              <a:t>#</a:t>
            </a:r>
            <a:r>
              <a:rPr lang="en-US" sz="2000" dirty="0" err="1">
                <a:solidFill>
                  <a:schemeClr val="bg1"/>
                </a:solidFill>
              </a:rPr>
              <a:t>TechSum</a:t>
            </a:r>
            <a:endParaRPr lang="en-US" sz="2000" dirty="0">
              <a:solidFill>
                <a:schemeClr val="bg1"/>
              </a:solidFill>
            </a:endParaRPr>
          </a:p>
        </p:txBody>
      </p:sp>
    </p:spTree>
    <p:extLst>
      <p:ext uri="{BB962C8B-B14F-4D97-AF65-F5344CB8AC3E}">
        <p14:creationId xmlns:p14="http://schemas.microsoft.com/office/powerpoint/2010/main" val="164252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0078D7"/>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8201825" y="6422061"/>
            <a:ext cx="3646176"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rgbClr val="0078D7"/>
                </a:solidFill>
              </a:rPr>
              <a:t>#</a:t>
            </a:r>
            <a:r>
              <a:rPr lang="en-US" sz="2000" dirty="0" err="1">
                <a:solidFill>
                  <a:srgbClr val="0078D7"/>
                </a:solidFill>
              </a:rPr>
              <a:t>TechSum</a:t>
            </a:r>
            <a:endParaRPr lang="en-US" sz="2000" dirty="0">
              <a:solidFill>
                <a:srgbClr val="0078D7"/>
              </a:solidFill>
            </a:endParaRP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23" r:id="rId1"/>
    <p:sldLayoutId id="2147484317" r:id="rId2"/>
    <p:sldLayoutId id="2147484325" r:id="rId3"/>
    <p:sldLayoutId id="2147484324" r:id="rId4"/>
    <p:sldLayoutId id="2147484321" r:id="rId5"/>
    <p:sldLayoutId id="2147484322" r:id="rId6"/>
    <p:sldLayoutId id="2147484295" r:id="rId7"/>
    <p:sldLayoutId id="2147484240" r:id="rId8"/>
    <p:sldLayoutId id="2147484296" r:id="rId9"/>
    <p:sldLayoutId id="2147484241" r:id="rId10"/>
    <p:sldLayoutId id="2147484297" r:id="rId11"/>
    <p:sldLayoutId id="2147484244" r:id="rId12"/>
    <p:sldLayoutId id="2147484298" r:id="rId13"/>
    <p:sldLayoutId id="2147484245" r:id="rId14"/>
    <p:sldLayoutId id="2147484247" r:id="rId15"/>
    <p:sldLayoutId id="2147484249" r:id="rId16"/>
    <p:sldLayoutId id="2147484250" r:id="rId17"/>
    <p:sldLayoutId id="2147484264" r:id="rId18"/>
    <p:sldLayoutId id="2147484251" r:id="rId19"/>
    <p:sldLayoutId id="2147484327"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26" r:id="rId30"/>
    <p:sldLayoutId id="2147484328"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microsoft.sharepoint.com/teams/BrandCentral/Pages/Presentations.asp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es.linkedin.com/company/pasiona?trk=ppro_cprof" TargetMode="External"/><Relationship Id="rId13"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18.png"/><Relationship Id="rId2" Type="http://schemas.openxmlformats.org/officeDocument/2006/relationships/hyperlink" Target="http://www.pasiona.com/" TargetMode="External"/><Relationship Id="rId1" Type="http://schemas.openxmlformats.org/officeDocument/2006/relationships/slideLayout" Target="../slideLayouts/slideLayout31.xml"/><Relationship Id="rId6" Type="http://schemas.openxmlformats.org/officeDocument/2006/relationships/hyperlink" Target="https://www.facebook.com/pasionaconsulting" TargetMode="External"/><Relationship Id="rId11" Type="http://schemas.openxmlformats.org/officeDocument/2006/relationships/hyperlink" Target="https://twitter.com/pasiona" TargetMode="External"/><Relationship Id="rId5" Type="http://schemas.openxmlformats.org/officeDocument/2006/relationships/image" Target="../media/image15.png"/><Relationship Id="rId15" Type="http://schemas.openxmlformats.org/officeDocument/2006/relationships/hyperlink" Target="http://goo.gl/maps/IBnP" TargetMode="External"/><Relationship Id="rId10" Type="http://schemas.openxmlformats.org/officeDocument/2006/relationships/hyperlink" Target="mailto:info@pasiona.com" TargetMode="External"/><Relationship Id="rId4" Type="http://schemas.openxmlformats.org/officeDocument/2006/relationships/hyperlink" Target="http://www.youtube.com/user/pasionaconsulting" TargetMode="External"/><Relationship Id="rId9" Type="http://schemas.openxmlformats.org/officeDocument/2006/relationships/image" Target="../media/image17.png"/><Relationship Id="rId14" Type="http://schemas.openxmlformats.org/officeDocument/2006/relationships/hyperlink" Target="http://goo.gl/1GVg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203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3" y="-1"/>
            <a:ext cx="12541553" cy="735736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309" y="601662"/>
            <a:ext cx="5143500" cy="5143500"/>
          </a:xfrm>
          <a:prstGeom prst="rect">
            <a:avLst/>
          </a:prstGeom>
        </p:spPr>
      </p:pic>
    </p:spTree>
    <p:extLst>
      <p:ext uri="{BB962C8B-B14F-4D97-AF65-F5344CB8AC3E}">
        <p14:creationId xmlns:p14="http://schemas.microsoft.com/office/powerpoint/2010/main" val="184337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Preferred text layout (no bullets)</a:t>
            </a:r>
          </a:p>
        </p:txBody>
      </p:sp>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Main topic 2: size 40pt</a:t>
            </a:r>
          </a:p>
          <a:p>
            <a:pPr lvl="1"/>
            <a:r>
              <a:rPr lang="en-US" dirty="0"/>
              <a:t>Size 20pt for the subtopics</a:t>
            </a:r>
          </a:p>
          <a:p>
            <a:pPr lvl="1"/>
            <a:r>
              <a:rPr lang="en-US" dirty="0"/>
              <a:t>Size 20pt for the subtopics</a:t>
            </a:r>
          </a:p>
          <a:p>
            <a:r>
              <a:rPr lang="en-US" dirty="0"/>
              <a:t>Main topic 3: size 40pt</a:t>
            </a:r>
          </a:p>
          <a:p>
            <a:pPr lvl="1"/>
            <a:r>
              <a:rPr lang="en-US" dirty="0"/>
              <a:t>Size 20pt for the subtopics</a:t>
            </a:r>
          </a:p>
          <a:p>
            <a:pPr lvl="1"/>
            <a:r>
              <a:rPr lang="en-US" dirty="0"/>
              <a:t>Size 20pt for the subtopics</a:t>
            </a:r>
          </a:p>
        </p:txBody>
      </p:sp>
    </p:spTree>
    <p:extLst>
      <p:ext uri="{BB962C8B-B14F-4D97-AF65-F5344CB8AC3E}">
        <p14:creationId xmlns:p14="http://schemas.microsoft.com/office/powerpoint/2010/main" val="1357980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endParaRPr lang="en-US" dirty="0"/>
          </a:p>
        </p:txBody>
      </p:sp>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Main topic 2: size 40pt</a:t>
            </a:r>
          </a:p>
          <a:p>
            <a:pPr lvl="1"/>
            <a:r>
              <a:rPr lang="en-US" dirty="0"/>
              <a:t>Size 20pt for the subtopics</a:t>
            </a:r>
          </a:p>
          <a:p>
            <a:pPr lvl="1"/>
            <a:r>
              <a:rPr lang="en-US" dirty="0"/>
              <a:t>Size 20pt for the subtopics</a:t>
            </a:r>
          </a:p>
          <a:p>
            <a:r>
              <a:rPr lang="en-US" dirty="0"/>
              <a:t>Main topic 3: size 40pt</a:t>
            </a:r>
          </a:p>
          <a:p>
            <a:pPr lvl="1"/>
            <a:r>
              <a:rPr lang="en-US" dirty="0"/>
              <a:t>Size 20pt for the subtopics</a:t>
            </a:r>
          </a:p>
          <a:p>
            <a:pPr lvl="1"/>
            <a:r>
              <a:rPr lang="en-US" dirty="0"/>
              <a:t>Size 20pt for the subtopics</a:t>
            </a:r>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1828152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dirty="0"/>
              <a:t>Example of a bulleted slide with a subhead</a:t>
            </a:r>
          </a:p>
          <a:p>
            <a:pPr lvl="1"/>
            <a:r>
              <a:rPr lang="en-US" dirty="0"/>
              <a:t>Set the slide title to “Sentence case”</a:t>
            </a:r>
          </a:p>
          <a:p>
            <a:pPr lvl="1"/>
            <a:r>
              <a:rPr lang="en-US" dirty="0"/>
              <a:t>Set subheads to “Sentence case”</a:t>
            </a:r>
          </a:p>
          <a:p>
            <a:pPr lvl="0"/>
            <a:r>
              <a:rPr lang="en-US" dirty="0"/>
              <a:t>Hyperlink style</a:t>
            </a:r>
          </a:p>
          <a:p>
            <a:pPr lvl="1"/>
            <a:r>
              <a:rPr lang="en-US" dirty="0">
                <a:hlinkClick r:id="rId3"/>
              </a:rPr>
              <a:t>www.microsoft.com</a:t>
            </a:r>
            <a:r>
              <a:rPr lang="en-US" dirty="0"/>
              <a:t> </a:t>
            </a:r>
          </a:p>
        </p:txBody>
      </p:sp>
      <p:sp>
        <p:nvSpPr>
          <p:cNvPr id="2" name="Title 1"/>
          <p:cNvSpPr>
            <a:spLocks noGrp="1"/>
          </p:cNvSpPr>
          <p:nvPr>
            <p:ph type="title"/>
          </p:nvPr>
        </p:nvSpPr>
        <p:spPr/>
        <p:txBody>
          <a:bodyPr/>
          <a:lstStyle/>
          <a:p>
            <a:r>
              <a:rPr lang="en-US" dirty="0"/>
              <a:t>Bullet points layout with subtitle</a:t>
            </a:r>
            <a:br>
              <a:rPr lang="en-US" dirty="0"/>
            </a:br>
            <a:r>
              <a:rPr lang="en-US" sz="4000" dirty="0">
                <a:gradFill>
                  <a:gsLst>
                    <a:gs pos="0">
                      <a:schemeClr val="tx2"/>
                    </a:gs>
                    <a:gs pos="100000">
                      <a:schemeClr val="tx2"/>
                    </a:gs>
                  </a:gsLst>
                  <a:lin ang="5400000" scaled="0"/>
                </a:gradFill>
              </a:rPr>
              <a:t>Subtitle</a:t>
            </a:r>
          </a:p>
        </p:txBody>
      </p:sp>
    </p:spTree>
    <p:extLst>
      <p:ext uri="{BB962C8B-B14F-4D97-AF65-F5344CB8AC3E}">
        <p14:creationId xmlns:p14="http://schemas.microsoft.com/office/powerpoint/2010/main" val="2366289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46088" y="2747826"/>
            <a:ext cx="1657350" cy="3248025"/>
          </a:xfrm>
          <a:prstGeom prst="rect">
            <a:avLst/>
          </a:prstGeom>
        </p:spPr>
      </p:pic>
      <p:pic>
        <p:nvPicPr>
          <p:cNvPr id="3" name="Picture 2"/>
          <p:cNvPicPr>
            <a:picLocks noChangeAspect="1"/>
          </p:cNvPicPr>
          <p:nvPr/>
        </p:nvPicPr>
        <p:blipFill>
          <a:blip r:embed="rId4"/>
          <a:stretch>
            <a:fillRect/>
          </a:stretch>
        </p:blipFill>
        <p:spPr>
          <a:xfrm>
            <a:off x="446088" y="2747826"/>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a:gradFill>
                  <a:gsLst>
                    <a:gs pos="0">
                      <a:schemeClr val="bg1"/>
                    </a:gs>
                    <a:gs pos="100000">
                      <a:schemeClr val="bg1"/>
                    </a:gs>
                  </a:gsLst>
                  <a:lin ang="5400000" scaled="0"/>
                </a:gradFill>
              </a:rPr>
              <a:t>Dark 2</a:t>
            </a: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a:gradFill>
                  <a:gsLst>
                    <a:gs pos="2917">
                      <a:schemeClr val="tx1"/>
                    </a:gs>
                    <a:gs pos="30000">
                      <a:schemeClr val="tx1"/>
                    </a:gs>
                  </a:gsLst>
                  <a:lin ang="5400000" scaled="0"/>
                </a:gradFill>
              </a:rPr>
              <a:t>Select the 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color from the left for subheads and 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73695"/>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323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3337" y="3850951"/>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a:t>Microsoft brand guidelines</a:t>
            </a:r>
            <a:endParaRPr lang="en-US" dirty="0"/>
          </a:p>
        </p:txBody>
      </p:sp>
      <p:sp>
        <p:nvSpPr>
          <p:cNvPr id="13" name="TextBox 12"/>
          <p:cNvSpPr txBox="1"/>
          <p:nvPr/>
        </p:nvSpPr>
        <p:spPr>
          <a:xfrm>
            <a:off x="274640" y="1606071"/>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1255">
                      <a:schemeClr val="tx1"/>
                    </a:gs>
                    <a:gs pos="11000">
                      <a:schemeClr val="tx1"/>
                    </a:gs>
                  </a:gsLst>
                  <a:lin ang="5400000" scaled="0"/>
                </a:gradFill>
              </a:rPr>
              <a:t>Looking for more slide resources?</a:t>
            </a:r>
          </a:p>
          <a:p>
            <a:pPr>
              <a:spcAft>
                <a:spcPts val="600"/>
              </a:spcAft>
            </a:pPr>
            <a:r>
              <a:rPr lang="en-US" sz="2200" b="1" dirty="0">
                <a:gradFill>
                  <a:gsLst>
                    <a:gs pos="1255">
                      <a:schemeClr val="tx1"/>
                    </a:gs>
                    <a:gs pos="11000">
                      <a:schemeClr val="tx1"/>
                    </a:gs>
                  </a:gsLst>
                  <a:lin ang="5400000" scaled="0"/>
                </a:gradFill>
              </a:rPr>
              <a:t>Brand guidelines </a:t>
            </a:r>
            <a:r>
              <a:rPr lang="en-US" sz="2200" dirty="0">
                <a:gradFill>
                  <a:gsLst>
                    <a:gs pos="1255">
                      <a:schemeClr val="tx1"/>
                    </a:gs>
                    <a:gs pos="11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1255">
                      <a:schemeClr val="tx1"/>
                    </a:gs>
                    <a:gs pos="11000">
                      <a:schemeClr val="tx1"/>
                    </a:gs>
                  </a:gsLst>
                  <a:lin ang="5400000" scaled="0"/>
                </a:gradFill>
              </a:rPr>
              <a:t>A few of the slides are shown </a:t>
            </a:r>
            <a:br>
              <a:rPr lang="en-US" sz="2200" dirty="0">
                <a:gradFill>
                  <a:gsLst>
                    <a:gs pos="1255">
                      <a:schemeClr val="tx1"/>
                    </a:gs>
                    <a:gs pos="11000">
                      <a:schemeClr val="tx1"/>
                    </a:gs>
                  </a:gsLst>
                  <a:lin ang="5400000" scaled="0"/>
                </a:gradFill>
              </a:rPr>
            </a:br>
            <a:r>
              <a:rPr lang="en-US" sz="2200" dirty="0">
                <a:gradFill>
                  <a:gsLst>
                    <a:gs pos="1255">
                      <a:schemeClr val="tx1"/>
                    </a:gs>
                    <a:gs pos="11000">
                      <a:schemeClr val="tx1"/>
                    </a:gs>
                  </a:gsLst>
                  <a:lin ang="5400000" scaled="0"/>
                </a:gradFill>
              </a:rPr>
              <a:t>at right.</a:t>
            </a:r>
          </a:p>
        </p:txBody>
      </p:sp>
      <p:sp>
        <p:nvSpPr>
          <p:cNvPr id="28" name="TextBox 27"/>
          <p:cNvSpPr txBox="1"/>
          <p:nvPr/>
        </p:nvSpPr>
        <p:spPr>
          <a:xfrm>
            <a:off x="274639" y="4824164"/>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16736">
                      <a:schemeClr val="tx1"/>
                    </a:gs>
                    <a:gs pos="24000">
                      <a:schemeClr val="tx1"/>
                    </a:gs>
                  </a:gsLst>
                  <a:lin ang="5400000" scaled="0"/>
                </a:gradFill>
              </a:rPr>
              <a:t>Download from:  </a:t>
            </a:r>
            <a:r>
              <a:rPr lang="en-US" sz="1600" dirty="0">
                <a:solidFill>
                  <a:srgbClr val="505050"/>
                </a:solidFill>
                <a:hlinkClick r:id="rId4"/>
              </a:rPr>
              <a:t>https://microsoft.sharepoint.com/teams/BrandCentral/Pages/Presentations.aspx</a:t>
            </a:r>
            <a:endParaRPr lang="en-US" sz="16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3337" y="1851360"/>
            <a:ext cx="3435939" cy="1931072"/>
          </a:xfrm>
          <a:prstGeom prst="rect">
            <a:avLst/>
          </a:prstGeom>
          <a:ln>
            <a:solidFill>
              <a:schemeClr val="tx1">
                <a:alpha val="50000"/>
              </a:schemeClr>
            </a:solidFill>
          </a:ln>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9706" y="1851360"/>
            <a:ext cx="3435939" cy="1931072"/>
          </a:xfrm>
          <a:prstGeom prst="rect">
            <a:avLst/>
          </a:prstGeom>
          <a:ln>
            <a:solidFill>
              <a:schemeClr val="tx1">
                <a:alpha val="50000"/>
              </a:schemeClr>
            </a:solidFill>
          </a:ln>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09706" y="3852192"/>
            <a:ext cx="3435939" cy="1931071"/>
          </a:xfrm>
          <a:prstGeom prst="rect">
            <a:avLst/>
          </a:prstGeom>
          <a:ln>
            <a:solidFill>
              <a:schemeClr val="tx1">
                <a:alpha val="50000"/>
              </a:schemeClr>
            </a:solidFill>
          </a:ln>
        </p:spPr>
      </p:pic>
    </p:spTree>
    <p:extLst>
      <p:ext uri="{BB962C8B-B14F-4D97-AF65-F5344CB8AC3E}">
        <p14:creationId xmlns:p14="http://schemas.microsoft.com/office/powerpoint/2010/main" val="2435931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Q&amp;A</a:t>
            </a:r>
          </a:p>
        </p:txBody>
      </p:sp>
      <p:sp>
        <p:nvSpPr>
          <p:cNvPr id="3" name="Text Placeholder 2"/>
          <p:cNvSpPr>
            <a:spLocks noGrp="1"/>
          </p:cNvSpPr>
          <p:nvPr>
            <p:ph type="body" sz="quarter" idx="13"/>
          </p:nvPr>
        </p:nvSpPr>
        <p:spPr/>
        <p:txBody>
          <a:bodyPr/>
          <a:lstStyle/>
          <a:p>
            <a:r>
              <a:rPr lang="es-ES" dirty="0"/>
              <a:t>http://aka.ms/MTS33 </a:t>
            </a:r>
          </a:p>
        </p:txBody>
      </p:sp>
      <p:pic>
        <p:nvPicPr>
          <p:cNvPr id="5" name="Picture Placeholder 4"/>
          <p:cNvPicPr>
            <a:picLocks noGrp="1" noChangeAspect="1"/>
          </p:cNvPicPr>
          <p:nvPr>
            <p:ph type="pic" sz="quarter" idx="14"/>
          </p:nvPr>
        </p:nvPicPr>
        <p:blipFill>
          <a:blip r:embed="rId2"/>
          <a:srcRect/>
          <a:stretch>
            <a:fillRect/>
          </a:stretch>
        </p:blipFill>
        <p:spPr>
          <a:xfrm>
            <a:off x="8045450" y="1236663"/>
            <a:ext cx="3524250" cy="3524250"/>
          </a:xfrm>
        </p:spPr>
      </p:pic>
      <p:sp>
        <p:nvSpPr>
          <p:cNvPr id="6" name="9 Rectángulo"/>
          <p:cNvSpPr>
            <a:spLocks noChangeArrowheads="1"/>
          </p:cNvSpPr>
          <p:nvPr/>
        </p:nvSpPr>
        <p:spPr bwMode="auto">
          <a:xfrm>
            <a:off x="931369" y="3480365"/>
            <a:ext cx="3454792"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800"/>
              </a:lnSpc>
              <a:spcBef>
                <a:spcPct val="0"/>
              </a:spcBef>
              <a:buFontTx/>
              <a:buNone/>
            </a:pPr>
            <a:r>
              <a:rPr lang="es-ES" b="1" dirty="0">
                <a:latin typeface="Segoe UI Light" panose="020B0502040204020203" pitchFamily="34" charset="0"/>
                <a:cs typeface="Segoe UI" panose="020B0502040204020203" pitchFamily="34" charset="0"/>
              </a:rPr>
              <a:t>@mdelgadodiaz83</a:t>
            </a:r>
          </a:p>
        </p:txBody>
      </p:sp>
      <p:sp>
        <p:nvSpPr>
          <p:cNvPr id="7" name="9 Rectángulo"/>
          <p:cNvSpPr>
            <a:spLocks noChangeArrowheads="1"/>
          </p:cNvSpPr>
          <p:nvPr/>
        </p:nvSpPr>
        <p:spPr bwMode="auto">
          <a:xfrm>
            <a:off x="993737" y="4151705"/>
            <a:ext cx="6110968"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800"/>
              </a:lnSpc>
              <a:spcBef>
                <a:spcPct val="0"/>
              </a:spcBef>
              <a:buNone/>
            </a:pPr>
            <a:r>
              <a:rPr lang="es-ES" b="1" dirty="0">
                <a:latin typeface="Segoe UI Light" panose="020B0502040204020203" pitchFamily="34" charset="0"/>
                <a:cs typeface="Segoe UI" panose="020B0502040204020203" pitchFamily="34" charset="0"/>
              </a:rPr>
              <a:t>mdelgado@pasiona.com</a:t>
            </a:r>
          </a:p>
          <a:p>
            <a:pPr>
              <a:lnSpc>
                <a:spcPts val="3800"/>
              </a:lnSpc>
              <a:spcBef>
                <a:spcPct val="0"/>
              </a:spcBef>
              <a:buNone/>
            </a:pPr>
            <a:r>
              <a:rPr lang="es-ES" b="1" dirty="0">
                <a:latin typeface="Segoe UI Light" panose="020B0502040204020203" pitchFamily="34" charset="0"/>
                <a:cs typeface="Segoe UI" panose="020B0502040204020203" pitchFamily="34" charset="0"/>
              </a:rPr>
              <a:t>mdelgadodiaz83@techdencias.net</a:t>
            </a:r>
          </a:p>
          <a:p>
            <a:pPr>
              <a:lnSpc>
                <a:spcPts val="3800"/>
              </a:lnSpc>
              <a:spcBef>
                <a:spcPct val="0"/>
              </a:spcBef>
              <a:buNone/>
            </a:pPr>
            <a:r>
              <a:rPr lang="es-ES" b="1" dirty="0">
                <a:latin typeface="Segoe UI Light" panose="020B0502040204020203" pitchFamily="34" charset="0"/>
                <a:cs typeface="Segoe UI" panose="020B0502040204020203" pitchFamily="34" charset="0"/>
              </a:rPr>
              <a:t>mdelgadodiaz83@gmail.com</a:t>
            </a:r>
          </a:p>
        </p:txBody>
      </p:sp>
      <p:pic>
        <p:nvPicPr>
          <p:cNvPr id="8" name="Picture 2" descr="C:\Users\Disseny\Desktop\twitter-bird-dark-bg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19" y="3464490"/>
            <a:ext cx="7350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1"/>
          <p:cNvSpPr txBox="1"/>
          <p:nvPr/>
        </p:nvSpPr>
        <p:spPr>
          <a:xfrm>
            <a:off x="271970" y="4574898"/>
            <a:ext cx="675185" cy="707886"/>
          </a:xfrm>
          <a:prstGeom prst="rect">
            <a:avLst/>
          </a:prstGeom>
          <a:noFill/>
        </p:spPr>
        <p:txBody>
          <a:bodyPr wrap="none" rtlCol="0">
            <a:spAutoFit/>
          </a:bodyPr>
          <a:lstStyle/>
          <a:p>
            <a:r>
              <a:rPr lang="es-ES" sz="4000" dirty="0"/>
              <a:t>@</a:t>
            </a:r>
          </a:p>
        </p:txBody>
      </p:sp>
    </p:spTree>
    <p:extLst>
      <p:ext uri="{BB962C8B-B14F-4D97-AF65-F5344CB8AC3E}">
        <p14:creationId xmlns:p14="http://schemas.microsoft.com/office/powerpoint/2010/main" val="25447524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29072"/>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273050" y="1887334"/>
            <a:ext cx="6402388" cy="2600528"/>
          </a:xfrm>
        </p:spPr>
        <p:txBody>
          <a:bodyPr/>
          <a:lstStyle/>
          <a:p>
            <a:r>
              <a:rPr lang="es-ES_tradnl" dirty="0"/>
              <a:t>Manu Delgado  </a:t>
            </a:r>
          </a:p>
          <a:p>
            <a:r>
              <a:rPr lang="es-ES_tradnl" dirty="0"/>
              <a:t>Azure MVP</a:t>
            </a:r>
          </a:p>
          <a:p>
            <a:r>
              <a:rPr lang="es-ES_tradnl" dirty="0"/>
              <a:t>Divulgador Tecnológico en [T]</a:t>
            </a:r>
          </a:p>
          <a:p>
            <a:r>
              <a:rPr lang="es-ES_tradnl" dirty="0"/>
              <a:t>Responsable Cloud en </a:t>
            </a:r>
            <a:r>
              <a:rPr lang="es-ES_tradnl" dirty="0" err="1"/>
              <a:t>Pasion</a:t>
            </a:r>
            <a:endParaRPr lang="es-ES_tradnl" dirty="0"/>
          </a:p>
        </p:txBody>
      </p:sp>
      <p:pic>
        <p:nvPicPr>
          <p:cNvPr id="4"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037" y="1897062"/>
            <a:ext cx="780986" cy="1230320"/>
          </a:xfrm>
          <a:prstGeom prst="rect">
            <a:avLst/>
          </a:prstGeom>
        </p:spPr>
      </p:pic>
      <p:sp>
        <p:nvSpPr>
          <p:cNvPr id="6" name="9 Rectángulo"/>
          <p:cNvSpPr>
            <a:spLocks noChangeArrowheads="1"/>
          </p:cNvSpPr>
          <p:nvPr/>
        </p:nvSpPr>
        <p:spPr bwMode="auto">
          <a:xfrm>
            <a:off x="808037" y="4564062"/>
            <a:ext cx="2463699"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800"/>
              </a:lnSpc>
              <a:spcBef>
                <a:spcPct val="0"/>
              </a:spcBef>
              <a:buFontTx/>
              <a:buNone/>
            </a:pPr>
            <a:r>
              <a:rPr lang="es-ES" sz="1600" dirty="0">
                <a:solidFill>
                  <a:schemeClr val="bg1"/>
                </a:solidFill>
                <a:latin typeface="Segoe UI Light" panose="020B0502040204020203" pitchFamily="34" charset="0"/>
                <a:cs typeface="Segoe UI" panose="020B0502040204020203" pitchFamily="34" charset="0"/>
              </a:rPr>
              <a:t>@mdelgadodiaz83</a:t>
            </a:r>
          </a:p>
        </p:txBody>
      </p:sp>
      <p:sp>
        <p:nvSpPr>
          <p:cNvPr id="7" name="9 Rectángulo"/>
          <p:cNvSpPr>
            <a:spLocks noChangeArrowheads="1"/>
          </p:cNvSpPr>
          <p:nvPr/>
        </p:nvSpPr>
        <p:spPr bwMode="auto">
          <a:xfrm>
            <a:off x="3258420" y="4345190"/>
            <a:ext cx="2587784"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3800"/>
              </a:lnSpc>
              <a:spcBef>
                <a:spcPct val="0"/>
              </a:spcBef>
              <a:buNone/>
            </a:pPr>
            <a:r>
              <a:rPr lang="es-ES" sz="1600" dirty="0">
                <a:solidFill>
                  <a:schemeClr val="bg1"/>
                </a:solidFill>
                <a:latin typeface="Segoe UI Light" panose="020B0502040204020203" pitchFamily="34" charset="0"/>
                <a:cs typeface="Segoe UI" panose="020B0502040204020203" pitchFamily="34" charset="0"/>
              </a:rPr>
              <a:t>mdelgado@pasiona.com</a:t>
            </a:r>
          </a:p>
        </p:txBody>
      </p:sp>
      <p:pic>
        <p:nvPicPr>
          <p:cNvPr id="8" name="Picture 2" descr="C:\Users\Disseny\Desktop\twitter-bird-dark-bgs-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68" y="4548187"/>
            <a:ext cx="621951" cy="62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adroTexto 1"/>
          <p:cNvSpPr txBox="1"/>
          <p:nvPr/>
        </p:nvSpPr>
        <p:spPr>
          <a:xfrm>
            <a:off x="2713037" y="4503971"/>
            <a:ext cx="544197" cy="707886"/>
          </a:xfrm>
          <a:prstGeom prst="rect">
            <a:avLst/>
          </a:prstGeom>
          <a:noFill/>
        </p:spPr>
        <p:txBody>
          <a:bodyPr wrap="square" rtlCol="0">
            <a:spAutoFit/>
          </a:bodyPr>
          <a:lstStyle/>
          <a:p>
            <a:r>
              <a:rPr lang="es-ES" sz="4000" dirty="0">
                <a:solidFill>
                  <a:schemeClr val="bg1"/>
                </a:solidFill>
              </a:rPr>
              <a:t>@</a:t>
            </a:r>
          </a:p>
        </p:txBody>
      </p:sp>
      <p:sp>
        <p:nvSpPr>
          <p:cNvPr id="10" name="Rectangle 9"/>
          <p:cNvSpPr/>
          <p:nvPr/>
        </p:nvSpPr>
        <p:spPr>
          <a:xfrm>
            <a:off x="3257234" y="4708333"/>
            <a:ext cx="3180635" cy="504305"/>
          </a:xfrm>
          <a:prstGeom prst="rect">
            <a:avLst/>
          </a:prstGeom>
        </p:spPr>
        <p:txBody>
          <a:bodyPr wrap="square">
            <a:spAutoFit/>
          </a:bodyPr>
          <a:lstStyle/>
          <a:p>
            <a:pPr>
              <a:lnSpc>
                <a:spcPts val="3800"/>
              </a:lnSpc>
              <a:spcBef>
                <a:spcPct val="0"/>
              </a:spcBef>
              <a:buNone/>
            </a:pPr>
            <a:r>
              <a:rPr lang="es-ES" sz="1600" dirty="0">
                <a:solidFill>
                  <a:schemeClr val="bg1"/>
                </a:solidFill>
                <a:latin typeface="Segoe UI Light" panose="020B0502040204020203" pitchFamily="34" charset="0"/>
                <a:cs typeface="Segoe UI" panose="020B0502040204020203" pitchFamily="34" charset="0"/>
              </a:rPr>
              <a:t>mdelgadodiaz83@gmail.com</a:t>
            </a:r>
          </a:p>
        </p:txBody>
      </p:sp>
    </p:spTree>
    <p:extLst>
      <p:ext uri="{BB962C8B-B14F-4D97-AF65-F5344CB8AC3E}">
        <p14:creationId xmlns:p14="http://schemas.microsoft.com/office/powerpoint/2010/main" val="108412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8125"/>
        </a:solidFill>
        <a:effectLst/>
      </p:bgPr>
    </p:bg>
    <p:spTree>
      <p:nvGrpSpPr>
        <p:cNvPr id="1" name=""/>
        <p:cNvGrpSpPr/>
        <p:nvPr/>
      </p:nvGrpSpPr>
      <p:grpSpPr>
        <a:xfrm>
          <a:off x="0" y="0"/>
          <a:ext cx="0" cy="0"/>
          <a:chOff x="0" y="0"/>
          <a:chExt cx="0" cy="0"/>
        </a:xfrm>
      </p:grpSpPr>
      <p:sp>
        <p:nvSpPr>
          <p:cNvPr id="12290" name="14 Rectángulo">
            <a:hlinkClick r:id="rId2"/>
          </p:cNvPr>
          <p:cNvSpPr>
            <a:spLocks noChangeArrowheads="1"/>
          </p:cNvSpPr>
          <p:nvPr/>
        </p:nvSpPr>
        <p:spPr bwMode="auto">
          <a:xfrm>
            <a:off x="734875" y="4678129"/>
            <a:ext cx="2592724"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816"/>
              </a:spcAft>
              <a:buNone/>
            </a:pPr>
            <a:r>
              <a:rPr lang="es-ES" sz="1904" b="1">
                <a:solidFill>
                  <a:schemeClr val="bg1"/>
                </a:solidFill>
                <a:latin typeface="Helvetica-Light"/>
              </a:rPr>
              <a:t>www.pasiona.com</a:t>
            </a:r>
          </a:p>
        </p:txBody>
      </p:sp>
      <p:pic>
        <p:nvPicPr>
          <p:cNvPr id="12291" name="Picture 4" descr="C:\Users\Disseny\Desktop\PASIONA\PASIONA\Fotos d'arxiu directius pasiona\fotografies directius\logo pasiona negatiu.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099" y="1496051"/>
            <a:ext cx="3080614" cy="112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14 Rectángulo"/>
          <p:cNvSpPr>
            <a:spLocks noChangeArrowheads="1"/>
          </p:cNvSpPr>
          <p:nvPr/>
        </p:nvSpPr>
        <p:spPr bwMode="auto">
          <a:xfrm>
            <a:off x="734875" y="5258847"/>
            <a:ext cx="2592724"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816"/>
              </a:spcAft>
              <a:buNone/>
            </a:pPr>
            <a:r>
              <a:rPr lang="es-ES" sz="1904">
                <a:solidFill>
                  <a:schemeClr val="bg1"/>
                </a:solidFill>
                <a:latin typeface="Helvetica-Light"/>
              </a:rPr>
              <a:t>(+34) 669 333 333</a:t>
            </a:r>
          </a:p>
        </p:txBody>
      </p:sp>
      <p:pic>
        <p:nvPicPr>
          <p:cNvPr id="12293" name="Picture 3" descr="C:\Users\Disseny\Desktop\youtube.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1176" y="4192398"/>
            <a:ext cx="433919" cy="43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5" descr="C:\Users\Disseny\Desktop\facebook.pn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7281" y="4192398"/>
            <a:ext cx="436078" cy="43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2" descr="C:\Users\Disseny\Desktop\PASIONA\PASIONA\PPT\3.taller\16-9\imatges suport\xarxes socials\Sin título-1.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2911" y="4190239"/>
            <a:ext cx="442554" cy="44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14 Rectángulo">
            <a:hlinkClick r:id="rId10"/>
          </p:cNvPr>
          <p:cNvSpPr>
            <a:spLocks noChangeArrowheads="1"/>
          </p:cNvSpPr>
          <p:nvPr/>
        </p:nvSpPr>
        <p:spPr bwMode="auto">
          <a:xfrm>
            <a:off x="734875" y="4967408"/>
            <a:ext cx="25927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448"/>
              </a:lnSpc>
              <a:spcBef>
                <a:spcPct val="0"/>
              </a:spcBef>
              <a:buNone/>
            </a:pPr>
            <a:r>
              <a:rPr lang="es-ES" sz="1904">
                <a:solidFill>
                  <a:schemeClr val="bg1"/>
                </a:solidFill>
                <a:latin typeface="Helvetica-Light"/>
              </a:rPr>
              <a:t>info@pasiona.com</a:t>
            </a:r>
          </a:p>
        </p:txBody>
      </p:sp>
      <p:pic>
        <p:nvPicPr>
          <p:cNvPr id="12297" name="Picture 2" descr="C:\Users\Disseny\Desktop\PASIONA\PASIONA\PPT\3.taller\16-9\imatges suport\xarxes socials\twitter.pn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435" y="4192398"/>
            <a:ext cx="436078" cy="43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Rectángulo 15"/>
          <p:cNvSpPr>
            <a:spLocks noChangeArrowheads="1"/>
          </p:cNvSpPr>
          <p:nvPr/>
        </p:nvSpPr>
        <p:spPr bwMode="auto">
          <a:xfrm>
            <a:off x="730558" y="5638796"/>
            <a:ext cx="1604927" cy="46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sz="2448">
                <a:solidFill>
                  <a:schemeClr val="bg1"/>
                </a:solidFill>
                <a:latin typeface="Helvetica-Light"/>
              </a:rPr>
              <a:t>@pasiona</a:t>
            </a:r>
          </a:p>
        </p:txBody>
      </p:sp>
      <p:pic>
        <p:nvPicPr>
          <p:cNvPr id="12299" name="Picture 2" descr="C:\Users\Disseny\Desktop\portada ppt corporativa.jpg"/>
          <p:cNvPicPr>
            <a:picLocks noChangeAspect="1" noChangeArrowheads="1"/>
          </p:cNvPicPr>
          <p:nvPr/>
        </p:nvPicPr>
        <p:blipFill>
          <a:blip r:embed="rId13">
            <a:extLst>
              <a:ext uri="{28A0092B-C50C-407E-A947-70E740481C1C}">
                <a14:useLocalDpi xmlns:a14="http://schemas.microsoft.com/office/drawing/2010/main" val="0"/>
              </a:ext>
            </a:extLst>
          </a:blip>
          <a:srcRect l="34250" t="11963" b="1382"/>
          <a:stretch>
            <a:fillRect/>
          </a:stretch>
        </p:blipFill>
        <p:spPr bwMode="auto">
          <a:xfrm>
            <a:off x="4260202" y="-6477"/>
            <a:ext cx="8175390" cy="700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ángulo 16"/>
          <p:cNvSpPr/>
          <p:nvPr/>
        </p:nvSpPr>
        <p:spPr>
          <a:xfrm>
            <a:off x="4260202" y="5638796"/>
            <a:ext cx="8175390" cy="1355729"/>
          </a:xfrm>
          <a:prstGeom prst="rect">
            <a:avLst/>
          </a:prstGeom>
          <a:solidFill>
            <a:schemeClr val="bg1">
              <a:lumMod val="65000"/>
              <a:alpha val="62000"/>
            </a:schemeClr>
          </a:solidFill>
          <a:ln>
            <a:no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2448"/>
          </a:p>
        </p:txBody>
      </p:sp>
      <p:sp>
        <p:nvSpPr>
          <p:cNvPr id="18" name="4 Rectángulo">
            <a:hlinkClick r:id="rId14"/>
          </p:cNvPr>
          <p:cNvSpPr>
            <a:spLocks noChangeArrowheads="1"/>
          </p:cNvSpPr>
          <p:nvPr/>
        </p:nvSpPr>
        <p:spPr bwMode="auto">
          <a:xfrm>
            <a:off x="4260203" y="5759689"/>
            <a:ext cx="2040943" cy="108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sz="2448" dirty="0">
                <a:solidFill>
                  <a:schemeClr val="bg1"/>
                </a:solidFill>
                <a:latin typeface="Helvetica-Light"/>
              </a:rPr>
              <a:t>Barcelona</a:t>
            </a:r>
          </a:p>
          <a:p>
            <a:pPr>
              <a:lnSpc>
                <a:spcPts val="2448"/>
              </a:lnSpc>
              <a:spcBef>
                <a:spcPct val="0"/>
              </a:spcBef>
              <a:buNone/>
            </a:pPr>
            <a:r>
              <a:rPr lang="es-ES" sz="1360" dirty="0" err="1">
                <a:solidFill>
                  <a:schemeClr val="bg1"/>
                </a:solidFill>
                <a:latin typeface="Helvetica-Light"/>
              </a:rPr>
              <a:t>Pujades</a:t>
            </a:r>
            <a:r>
              <a:rPr lang="es-ES" sz="1360" dirty="0">
                <a:solidFill>
                  <a:schemeClr val="bg1"/>
                </a:solidFill>
                <a:latin typeface="Helvetica-Light"/>
              </a:rPr>
              <a:t> 350, 10ª planta</a:t>
            </a:r>
            <a:br>
              <a:rPr lang="es-ES" sz="1360" dirty="0">
                <a:solidFill>
                  <a:schemeClr val="bg1"/>
                </a:solidFill>
                <a:latin typeface="Helvetica-Light"/>
              </a:rPr>
            </a:br>
            <a:r>
              <a:rPr lang="es-ES" sz="1360" dirty="0">
                <a:solidFill>
                  <a:schemeClr val="bg1"/>
                </a:solidFill>
                <a:latin typeface="Helvetica-Light"/>
              </a:rPr>
              <a:t>08019 · Barcelona</a:t>
            </a:r>
          </a:p>
        </p:txBody>
      </p:sp>
      <p:sp>
        <p:nvSpPr>
          <p:cNvPr id="21" name="13 Rectángulo">
            <a:hlinkClick r:id="rId15"/>
          </p:cNvPr>
          <p:cNvSpPr>
            <a:spLocks noChangeArrowheads="1"/>
          </p:cNvSpPr>
          <p:nvPr/>
        </p:nvSpPr>
        <p:spPr bwMode="auto">
          <a:xfrm>
            <a:off x="6414081" y="5759689"/>
            <a:ext cx="1362874" cy="113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sz="2448" dirty="0">
                <a:solidFill>
                  <a:schemeClr val="bg1"/>
                </a:solidFill>
                <a:latin typeface="Helvetica-Light"/>
              </a:rPr>
              <a:t>Madrid</a:t>
            </a:r>
          </a:p>
          <a:p>
            <a:pPr>
              <a:lnSpc>
                <a:spcPts val="2584"/>
              </a:lnSpc>
              <a:spcBef>
                <a:spcPct val="0"/>
              </a:spcBef>
              <a:buNone/>
            </a:pPr>
            <a:r>
              <a:rPr lang="es-ES" sz="1360" dirty="0">
                <a:solidFill>
                  <a:schemeClr val="bg1"/>
                </a:solidFill>
                <a:latin typeface="Helvetica-Light"/>
              </a:rPr>
              <a:t>Pinar 5, </a:t>
            </a:r>
            <a:br>
              <a:rPr lang="es-ES" sz="1360" dirty="0">
                <a:solidFill>
                  <a:schemeClr val="bg1"/>
                </a:solidFill>
                <a:latin typeface="Helvetica-Light"/>
              </a:rPr>
            </a:br>
            <a:r>
              <a:rPr lang="es-ES" sz="1360" dirty="0">
                <a:solidFill>
                  <a:schemeClr val="bg1"/>
                </a:solidFill>
                <a:latin typeface="Helvetica-Light"/>
              </a:rPr>
              <a:t>28006 · Madrid</a:t>
            </a:r>
          </a:p>
        </p:txBody>
      </p:sp>
    </p:spTree>
    <p:extLst>
      <p:ext uri="{BB962C8B-B14F-4D97-AF65-F5344CB8AC3E}">
        <p14:creationId xmlns:p14="http://schemas.microsoft.com/office/powerpoint/2010/main" val="26747732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701" y="2354262"/>
            <a:ext cx="6400737" cy="1828800"/>
          </a:xfrm>
        </p:spPr>
        <p:txBody>
          <a:bodyPr/>
          <a:lstStyle/>
          <a:p>
            <a:r>
              <a:rPr lang="es-ES_tradnl" dirty="0"/>
              <a:t>Cómo montar tu propio motor de búsqueda </a:t>
            </a:r>
          </a:p>
        </p:txBody>
      </p:sp>
      <p:pic>
        <p:nvPicPr>
          <p:cNvPr id="4"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4837" y="1973262"/>
            <a:ext cx="780986" cy="1230320"/>
          </a:xfrm>
          <a:prstGeom prst="rect">
            <a:avLst/>
          </a:prstGeom>
        </p:spPr>
      </p:pic>
      <p:sp>
        <p:nvSpPr>
          <p:cNvPr id="9" name="Text Placeholder 8"/>
          <p:cNvSpPr>
            <a:spLocks noGrp="1"/>
          </p:cNvSpPr>
          <p:nvPr>
            <p:ph type="body" sz="quarter" idx="14"/>
          </p:nvPr>
        </p:nvSpPr>
        <p:spPr/>
        <p:txBody>
          <a:bodyPr/>
          <a:lstStyle/>
          <a:p>
            <a:endParaRPr lang="es-ES" dirty="0"/>
          </a:p>
        </p:txBody>
      </p:sp>
    </p:spTree>
    <p:extLst>
      <p:ext uri="{BB962C8B-B14F-4D97-AF65-F5344CB8AC3E}">
        <p14:creationId xmlns:p14="http://schemas.microsoft.com/office/powerpoint/2010/main" val="158992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27100"/>
            <a:ext cx="11887200" cy="1181862"/>
          </a:xfrm>
        </p:spPr>
        <p:txBody>
          <a:bodyPr/>
          <a:lstStyle/>
          <a:p>
            <a:r>
              <a:rPr lang="es-ES" b="1" dirty="0">
                <a:solidFill>
                  <a:schemeClr val="tx1"/>
                </a:solidFill>
                <a:latin typeface="Segoe UI Light" panose="020B0502040204020203" pitchFamily="34" charset="0"/>
                <a:cs typeface="Segoe UI Light" panose="020B0502040204020203" pitchFamily="34" charset="0"/>
              </a:rPr>
              <a:t>Conceptos básicos</a:t>
            </a:r>
          </a:p>
        </p:txBody>
      </p:sp>
    </p:spTree>
    <p:extLst>
      <p:ext uri="{BB962C8B-B14F-4D97-AF65-F5344CB8AC3E}">
        <p14:creationId xmlns:p14="http://schemas.microsoft.com/office/powerpoint/2010/main" val="32331764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3" y="-1"/>
            <a:ext cx="12541553" cy="7357361"/>
          </a:xfrm>
          <a:prstGeom prst="rect">
            <a:avLst/>
          </a:prstGeom>
        </p:spPr>
      </p:pic>
      <p:sp>
        <p:nvSpPr>
          <p:cNvPr id="10" name="Title 1"/>
          <p:cNvSpPr txBox="1">
            <a:spLocks/>
          </p:cNvSpPr>
          <p:nvPr/>
        </p:nvSpPr>
        <p:spPr>
          <a:xfrm>
            <a:off x="274638" y="2627100"/>
            <a:ext cx="11887200" cy="109876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7200" b="1" dirty="0">
                <a:solidFill>
                  <a:schemeClr val="bg1"/>
                </a:solidFill>
                <a:latin typeface="Segoe UI Light" panose="020B0502040204020203" pitchFamily="34" charset="0"/>
                <a:cs typeface="Segoe UI Light" panose="020B0502040204020203" pitchFamily="34" charset="0"/>
              </a:rPr>
              <a:t>Conceptos básicos</a:t>
            </a:r>
          </a:p>
        </p:txBody>
      </p:sp>
      <p:sp>
        <p:nvSpPr>
          <p:cNvPr id="13" name="TextBox 12"/>
          <p:cNvSpPr txBox="1"/>
          <p:nvPr/>
        </p:nvSpPr>
        <p:spPr>
          <a:xfrm>
            <a:off x="2119622" y="2125662"/>
            <a:ext cx="8405956" cy="1015663"/>
          </a:xfrm>
          <a:prstGeom prst="rect">
            <a:avLst/>
          </a:prstGeom>
          <a:noFill/>
        </p:spPr>
        <p:txBody>
          <a:bodyPr wrap="none" rtlCol="0">
            <a:spAutoFit/>
          </a:bodyPr>
          <a:lstStyle/>
          <a:p>
            <a:r>
              <a:rPr lang="es-ES" sz="6000" dirty="0">
                <a:solidFill>
                  <a:schemeClr val="bg1"/>
                </a:solidFill>
                <a:latin typeface="+mj-lt"/>
              </a:rPr>
              <a:t>SaaS (</a:t>
            </a:r>
            <a:r>
              <a:rPr lang="es-ES" sz="6000" dirty="0" err="1">
                <a:solidFill>
                  <a:schemeClr val="bg1"/>
                </a:solidFill>
                <a:latin typeface="+mj-lt"/>
              </a:rPr>
              <a:t>Search</a:t>
            </a:r>
            <a:r>
              <a:rPr lang="es-ES" sz="6000" dirty="0">
                <a:solidFill>
                  <a:schemeClr val="bg1"/>
                </a:solidFill>
                <a:latin typeface="+mj-lt"/>
              </a:rPr>
              <a:t> as a </a:t>
            </a:r>
            <a:r>
              <a:rPr lang="es-ES" sz="6000" dirty="0" err="1">
                <a:solidFill>
                  <a:schemeClr val="bg1"/>
                </a:solidFill>
                <a:latin typeface="+mj-lt"/>
              </a:rPr>
              <a:t>service</a:t>
            </a:r>
            <a:r>
              <a:rPr lang="es-ES" sz="6000" dirty="0">
                <a:solidFill>
                  <a:schemeClr val="bg1"/>
                </a:solidFill>
                <a:latin typeface="+mj-lt"/>
              </a:rPr>
              <a:t>)</a:t>
            </a:r>
          </a:p>
        </p:txBody>
      </p:sp>
      <p:sp>
        <p:nvSpPr>
          <p:cNvPr id="14" name="TextBox 13"/>
          <p:cNvSpPr txBox="1"/>
          <p:nvPr/>
        </p:nvSpPr>
        <p:spPr>
          <a:xfrm>
            <a:off x="2103437" y="3091199"/>
            <a:ext cx="8063426" cy="1015663"/>
          </a:xfrm>
          <a:prstGeom prst="rect">
            <a:avLst/>
          </a:prstGeom>
          <a:noFill/>
        </p:spPr>
        <p:txBody>
          <a:bodyPr wrap="none" rtlCol="0">
            <a:spAutoFit/>
          </a:bodyPr>
          <a:lstStyle/>
          <a:p>
            <a:r>
              <a:rPr lang="es-ES" sz="6000" dirty="0">
                <a:solidFill>
                  <a:schemeClr val="bg1"/>
                </a:solidFill>
                <a:latin typeface="+mj-lt"/>
              </a:rPr>
              <a:t>Escalable y administrado</a:t>
            </a:r>
          </a:p>
        </p:txBody>
      </p:sp>
      <p:sp>
        <p:nvSpPr>
          <p:cNvPr id="15" name="TextBox 14"/>
          <p:cNvSpPr txBox="1"/>
          <p:nvPr/>
        </p:nvSpPr>
        <p:spPr>
          <a:xfrm>
            <a:off x="2103437" y="4081799"/>
            <a:ext cx="5742021" cy="1015663"/>
          </a:xfrm>
          <a:prstGeom prst="rect">
            <a:avLst/>
          </a:prstGeom>
          <a:noFill/>
        </p:spPr>
        <p:txBody>
          <a:bodyPr wrap="none" rtlCol="0">
            <a:spAutoFit/>
          </a:bodyPr>
          <a:lstStyle/>
          <a:p>
            <a:r>
              <a:rPr lang="es-ES" sz="6000" dirty="0">
                <a:solidFill>
                  <a:schemeClr val="bg1"/>
                </a:solidFill>
                <a:latin typeface="+mj-lt"/>
              </a:rPr>
              <a:t>HTTP </a:t>
            </a:r>
            <a:r>
              <a:rPr lang="es-ES" sz="6000" dirty="0" err="1">
                <a:solidFill>
                  <a:schemeClr val="bg1"/>
                </a:solidFill>
                <a:latin typeface="+mj-lt"/>
              </a:rPr>
              <a:t>RESTful</a:t>
            </a:r>
            <a:r>
              <a:rPr lang="es-ES" sz="6000" dirty="0">
                <a:solidFill>
                  <a:schemeClr val="bg1"/>
                </a:solidFill>
                <a:latin typeface="+mj-lt"/>
              </a:rPr>
              <a:t> API</a:t>
            </a:r>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3.42714E-6 L 0 -0.34634 " pathEditMode="relative" rAng="0" ptsTypes="AA">
                                      <p:cBhvr>
                                        <p:cTn id="6" dur="1000" fill="hold"/>
                                        <p:tgtEl>
                                          <p:spTgt spid="10"/>
                                        </p:tgtEl>
                                        <p:attrNameLst>
                                          <p:attrName>ppt_x</p:attrName>
                                          <p:attrName>ppt_y</p:attrName>
                                        </p:attrNameLst>
                                      </p:cBhvr>
                                      <p:rCtr x="0" y="-17317"/>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3" y="-1"/>
            <a:ext cx="12541553" cy="7357361"/>
          </a:xfrm>
          <a:prstGeom prst="rect">
            <a:avLst/>
          </a:prstGeom>
        </p:spPr>
      </p:pic>
      <p:sp>
        <p:nvSpPr>
          <p:cNvPr id="7" name="Title 1"/>
          <p:cNvSpPr txBox="1">
            <a:spLocks/>
          </p:cNvSpPr>
          <p:nvPr/>
        </p:nvSpPr>
        <p:spPr>
          <a:xfrm>
            <a:off x="274637" y="211235"/>
            <a:ext cx="11887200" cy="109876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7200" b="1" dirty="0">
                <a:solidFill>
                  <a:schemeClr val="bg1"/>
                </a:solidFill>
                <a:latin typeface="Segoe UI Light" panose="020B0502040204020203" pitchFamily="34" charset="0"/>
                <a:cs typeface="Segoe UI Light" panose="020B0502040204020203" pitchFamily="34" charset="0"/>
              </a:rPr>
              <a:t>Conceptos básicos</a:t>
            </a:r>
          </a:p>
        </p:txBody>
      </p:sp>
      <p:sp>
        <p:nvSpPr>
          <p:cNvPr id="8" name="TextBox 7"/>
          <p:cNvSpPr txBox="1"/>
          <p:nvPr/>
        </p:nvSpPr>
        <p:spPr>
          <a:xfrm>
            <a:off x="988809" y="3256459"/>
            <a:ext cx="1571264" cy="830997"/>
          </a:xfrm>
          <a:prstGeom prst="rect">
            <a:avLst/>
          </a:prstGeom>
          <a:noFill/>
        </p:spPr>
        <p:txBody>
          <a:bodyPr wrap="none" rtlCol="0">
            <a:spAutoFit/>
          </a:bodyPr>
          <a:lstStyle/>
          <a:p>
            <a:r>
              <a:rPr lang="es-ES" sz="4800" b="1" dirty="0" err="1">
                <a:solidFill>
                  <a:schemeClr val="bg1"/>
                </a:solidFill>
                <a:latin typeface="Segoe UI Light" panose="020B0502040204020203" pitchFamily="34" charset="0"/>
                <a:cs typeface="Segoe UI Light" panose="020B0502040204020203" pitchFamily="34" charset="0"/>
              </a:rPr>
              <a:t>Index</a:t>
            </a:r>
            <a:endParaRPr lang="es-ES" sz="4800" b="1" dirty="0">
              <a:solidFill>
                <a:schemeClr val="bg1"/>
              </a:solidFill>
              <a:latin typeface="Segoe UI Light" panose="020B0502040204020203" pitchFamily="34" charset="0"/>
              <a:cs typeface="Segoe UI Light" panose="020B0502040204020203" pitchFamily="34" charset="0"/>
            </a:endParaRPr>
          </a:p>
        </p:txBody>
      </p:sp>
      <p:sp>
        <p:nvSpPr>
          <p:cNvPr id="11" name="TextBox 10"/>
          <p:cNvSpPr txBox="1"/>
          <p:nvPr/>
        </p:nvSpPr>
        <p:spPr>
          <a:xfrm>
            <a:off x="3405595" y="2274469"/>
            <a:ext cx="2135521" cy="707886"/>
          </a:xfrm>
          <a:prstGeom prst="rect">
            <a:avLst/>
          </a:prstGeom>
          <a:noFill/>
        </p:spPr>
        <p:txBody>
          <a:bodyPr wrap="none" rtlCol="0">
            <a:spAutoFit/>
          </a:bodyPr>
          <a:lstStyle/>
          <a:p>
            <a:r>
              <a:rPr lang="es-ES" sz="4000" b="1" dirty="0">
                <a:solidFill>
                  <a:schemeClr val="bg1"/>
                </a:solidFill>
                <a:latin typeface="Segoe UI Light" panose="020B0502040204020203" pitchFamily="34" charset="0"/>
                <a:cs typeface="Segoe UI Light" panose="020B0502040204020203" pitchFamily="34" charset="0"/>
              </a:rPr>
              <a:t>Esquema</a:t>
            </a:r>
          </a:p>
        </p:txBody>
      </p:sp>
      <p:sp>
        <p:nvSpPr>
          <p:cNvPr id="12" name="TextBox 11"/>
          <p:cNvSpPr txBox="1"/>
          <p:nvPr/>
        </p:nvSpPr>
        <p:spPr>
          <a:xfrm>
            <a:off x="3405595" y="3016958"/>
            <a:ext cx="8070442" cy="1323439"/>
          </a:xfrm>
          <a:prstGeom prst="rect">
            <a:avLst/>
          </a:prstGeom>
          <a:noFill/>
        </p:spPr>
        <p:txBody>
          <a:bodyPr wrap="square" rtlCol="0">
            <a:spAutoFit/>
          </a:bodyPr>
          <a:lstStyle/>
          <a:p>
            <a:r>
              <a:rPr lang="es-ES" sz="4000" b="1" dirty="0">
                <a:solidFill>
                  <a:schemeClr val="bg1"/>
                </a:solidFill>
                <a:latin typeface="Segoe UI Light" panose="020B0502040204020203" pitchFamily="34" charset="0"/>
                <a:cs typeface="Segoe UI Light" panose="020B0502040204020203" pitchFamily="34" charset="0"/>
              </a:rPr>
              <a:t>Características ( </a:t>
            </a:r>
            <a:r>
              <a:rPr lang="es-ES" sz="4000" b="1" dirty="0" err="1">
                <a:solidFill>
                  <a:schemeClr val="bg1"/>
                </a:solidFill>
                <a:latin typeface="Segoe UI Light" panose="020B0502040204020203" pitchFamily="34" charset="0"/>
                <a:cs typeface="Segoe UI Light" panose="020B0502040204020203" pitchFamily="34" charset="0"/>
              </a:rPr>
              <a:t>Searchable</a:t>
            </a:r>
            <a:r>
              <a:rPr lang="es-ES" sz="4000" b="1" dirty="0">
                <a:solidFill>
                  <a:schemeClr val="bg1"/>
                </a:solidFill>
                <a:latin typeface="Segoe UI Light" panose="020B0502040204020203" pitchFamily="34" charset="0"/>
                <a:cs typeface="Segoe UI Light" panose="020B0502040204020203" pitchFamily="34" charset="0"/>
              </a:rPr>
              <a:t>, </a:t>
            </a:r>
            <a:r>
              <a:rPr lang="es-ES" sz="4000" b="1" dirty="0" err="1">
                <a:solidFill>
                  <a:schemeClr val="bg1"/>
                </a:solidFill>
                <a:latin typeface="Segoe UI Light" panose="020B0502040204020203" pitchFamily="34" charset="0"/>
                <a:cs typeface="Segoe UI Light" panose="020B0502040204020203" pitchFamily="34" charset="0"/>
              </a:rPr>
              <a:t>filterable</a:t>
            </a:r>
            <a:r>
              <a:rPr lang="es-ES" sz="4000" b="1" dirty="0">
                <a:solidFill>
                  <a:schemeClr val="bg1"/>
                </a:solidFill>
                <a:latin typeface="Segoe UI Light" panose="020B0502040204020203" pitchFamily="34" charset="0"/>
                <a:cs typeface="Segoe UI Light" panose="020B0502040204020203" pitchFamily="34" charset="0"/>
              </a:rPr>
              <a:t>, </a:t>
            </a:r>
            <a:r>
              <a:rPr lang="es-ES" sz="4000" b="1" dirty="0" err="1">
                <a:solidFill>
                  <a:schemeClr val="bg1"/>
                </a:solidFill>
                <a:latin typeface="Segoe UI Light" panose="020B0502040204020203" pitchFamily="34" charset="0"/>
                <a:cs typeface="Segoe UI Light" panose="020B0502040204020203" pitchFamily="34" charset="0"/>
              </a:rPr>
              <a:t>retrievable</a:t>
            </a:r>
            <a:r>
              <a:rPr lang="es-ES" sz="4000" b="1" dirty="0">
                <a:solidFill>
                  <a:schemeClr val="bg1"/>
                </a:solidFill>
                <a:latin typeface="Segoe UI Light" panose="020B0502040204020203" pitchFamily="34" charset="0"/>
                <a:cs typeface="Segoe UI Light" panose="020B0502040204020203" pitchFamily="34" charset="0"/>
              </a:rPr>
              <a:t>, </a:t>
            </a:r>
            <a:r>
              <a:rPr lang="es-ES" sz="4000" b="1" dirty="0" err="1">
                <a:solidFill>
                  <a:schemeClr val="bg1"/>
                </a:solidFill>
                <a:latin typeface="Segoe UI Light" panose="020B0502040204020203" pitchFamily="34" charset="0"/>
                <a:cs typeface="Segoe UI Light" panose="020B0502040204020203" pitchFamily="34" charset="0"/>
              </a:rPr>
              <a:t>sortable</a:t>
            </a:r>
            <a:r>
              <a:rPr lang="es-ES" sz="4000" b="1" dirty="0">
                <a:solidFill>
                  <a:schemeClr val="bg1"/>
                </a:solidFill>
                <a:latin typeface="Segoe UI Light" panose="020B0502040204020203" pitchFamily="34" charset="0"/>
                <a:cs typeface="Segoe UI Light" panose="020B0502040204020203" pitchFamily="34" charset="0"/>
              </a:rPr>
              <a:t>, etc..)</a:t>
            </a:r>
          </a:p>
        </p:txBody>
      </p:sp>
      <p:sp>
        <p:nvSpPr>
          <p:cNvPr id="16" name="TextBox 15"/>
          <p:cNvSpPr txBox="1"/>
          <p:nvPr/>
        </p:nvSpPr>
        <p:spPr>
          <a:xfrm>
            <a:off x="3405595" y="4335373"/>
            <a:ext cx="8077200" cy="707886"/>
          </a:xfrm>
          <a:prstGeom prst="rect">
            <a:avLst/>
          </a:prstGeom>
          <a:noFill/>
        </p:spPr>
        <p:txBody>
          <a:bodyPr wrap="square" rtlCol="0">
            <a:spAutoFit/>
          </a:bodyPr>
          <a:lstStyle/>
          <a:p>
            <a:r>
              <a:rPr lang="es-ES" sz="4000" b="1" dirty="0" err="1">
                <a:solidFill>
                  <a:schemeClr val="bg1"/>
                </a:solidFill>
                <a:latin typeface="Segoe UI Light" panose="020B0502040204020203" pitchFamily="34" charset="0"/>
                <a:cs typeface="Segoe UI Light" panose="020B0502040204020203" pitchFamily="34" charset="0"/>
              </a:rPr>
              <a:t>Documents</a:t>
            </a:r>
            <a:r>
              <a:rPr lang="es-ES" sz="4000" b="1" dirty="0">
                <a:solidFill>
                  <a:schemeClr val="bg1"/>
                </a:solidFill>
                <a:latin typeface="Segoe UI Light" panose="020B0502040204020203" pitchFamily="34" charset="0"/>
                <a:cs typeface="Segoe UI Light" panose="020B0502040204020203" pitchFamily="34" charset="0"/>
              </a:rPr>
              <a:t> ( </a:t>
            </a:r>
            <a:r>
              <a:rPr lang="es-ES" sz="4000" b="1" dirty="0" err="1">
                <a:solidFill>
                  <a:schemeClr val="bg1">
                    <a:lumMod val="50000"/>
                  </a:schemeClr>
                </a:solidFill>
                <a:latin typeface="Segoe UI Light" panose="020B0502040204020203" pitchFamily="34" charset="0"/>
                <a:cs typeface="Segoe UI Light" panose="020B0502040204020203" pitchFamily="34" charset="0"/>
              </a:rPr>
              <a:t>RESTful</a:t>
            </a:r>
            <a:r>
              <a:rPr lang="es-ES" sz="4000" b="1" dirty="0">
                <a:solidFill>
                  <a:schemeClr val="bg1">
                    <a:lumMod val="50000"/>
                  </a:schemeClr>
                </a:solidFill>
                <a:latin typeface="Segoe UI Light" panose="020B0502040204020203" pitchFamily="34" charset="0"/>
                <a:cs typeface="Segoe UI Light" panose="020B0502040204020203" pitchFamily="34" charset="0"/>
              </a:rPr>
              <a:t> API, </a:t>
            </a:r>
            <a:r>
              <a:rPr lang="es-ES" sz="4000" b="1" dirty="0" err="1">
                <a:solidFill>
                  <a:schemeClr val="bg1">
                    <a:lumMod val="50000"/>
                  </a:schemeClr>
                </a:solidFill>
                <a:latin typeface="Segoe UI Light" panose="020B0502040204020203" pitchFamily="34" charset="0"/>
                <a:cs typeface="Segoe UI Light" panose="020B0502040204020203" pitchFamily="34" charset="0"/>
              </a:rPr>
              <a:t>.net</a:t>
            </a:r>
            <a:r>
              <a:rPr lang="es-ES" sz="4000" b="1" dirty="0">
                <a:solidFill>
                  <a:schemeClr val="bg1">
                    <a:lumMod val="50000"/>
                  </a:schemeClr>
                </a:solidFill>
                <a:latin typeface="Segoe UI Light" panose="020B0502040204020203" pitchFamily="34" charset="0"/>
                <a:cs typeface="Segoe UI Light" panose="020B0502040204020203" pitchFamily="34" charset="0"/>
              </a:rPr>
              <a:t> SDK </a:t>
            </a:r>
            <a:r>
              <a:rPr lang="es-ES" sz="4000" b="1" dirty="0">
                <a:solidFill>
                  <a:schemeClr val="bg1"/>
                </a:solidFill>
                <a:latin typeface="Segoe UI Light" panose="020B0502040204020203" pitchFamily="34" charset="0"/>
                <a:cs typeface="Segoe UI Light" panose="020B0502040204020203" pitchFamily="34" charset="0"/>
              </a:rPr>
              <a:t>)</a:t>
            </a:r>
          </a:p>
        </p:txBody>
      </p:sp>
      <p:sp>
        <p:nvSpPr>
          <p:cNvPr id="17" name="Right Brace 16"/>
          <p:cNvSpPr/>
          <p:nvPr/>
        </p:nvSpPr>
        <p:spPr>
          <a:xfrm>
            <a:off x="2800704" y="2156659"/>
            <a:ext cx="364260" cy="3044035"/>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4000"/>
          </a:p>
        </p:txBody>
      </p:sp>
    </p:spTree>
    <p:extLst>
      <p:ext uri="{BB962C8B-B14F-4D97-AF65-F5344CB8AC3E}">
        <p14:creationId xmlns:p14="http://schemas.microsoft.com/office/powerpoint/2010/main" val="183359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6" grpId="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3" y="-1"/>
            <a:ext cx="12541553" cy="7357361"/>
          </a:xfrm>
          <a:prstGeom prst="rect">
            <a:avLst/>
          </a:prstGeom>
        </p:spPr>
      </p:pic>
      <p:sp>
        <p:nvSpPr>
          <p:cNvPr id="7" name="Title 1"/>
          <p:cNvSpPr txBox="1">
            <a:spLocks/>
          </p:cNvSpPr>
          <p:nvPr/>
        </p:nvSpPr>
        <p:spPr>
          <a:xfrm>
            <a:off x="274637" y="211235"/>
            <a:ext cx="11887200" cy="109876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7200" b="1" dirty="0">
                <a:solidFill>
                  <a:schemeClr val="bg1"/>
                </a:solidFill>
                <a:latin typeface="Segoe UI Light" panose="020B0502040204020203" pitchFamily="34" charset="0"/>
                <a:cs typeface="Segoe UI Light" panose="020B0502040204020203" pitchFamily="34" charset="0"/>
              </a:rPr>
              <a:t>Conceptos básicos</a:t>
            </a:r>
          </a:p>
        </p:txBody>
      </p:sp>
      <p:sp>
        <p:nvSpPr>
          <p:cNvPr id="10" name="TextBox 9"/>
          <p:cNvSpPr txBox="1"/>
          <p:nvPr/>
        </p:nvSpPr>
        <p:spPr>
          <a:xfrm>
            <a:off x="655637" y="3170847"/>
            <a:ext cx="3150734" cy="830997"/>
          </a:xfrm>
          <a:prstGeom prst="rect">
            <a:avLst/>
          </a:prstGeom>
          <a:noFill/>
        </p:spPr>
        <p:txBody>
          <a:bodyPr wrap="none" rtlCol="0">
            <a:spAutoFit/>
          </a:bodyPr>
          <a:lstStyle/>
          <a:p>
            <a:r>
              <a:rPr lang="es-ES" sz="4800" b="1" dirty="0" err="1">
                <a:solidFill>
                  <a:schemeClr val="bg1"/>
                </a:solidFill>
                <a:latin typeface="Segoe UI Light" panose="020B0502040204020203" pitchFamily="34" charset="0"/>
                <a:cs typeface="Segoe UI Light" panose="020B0502040204020203" pitchFamily="34" charset="0"/>
              </a:rPr>
              <a:t>DataSource</a:t>
            </a:r>
            <a:endParaRPr lang="es-ES" sz="6000" b="1" dirty="0">
              <a:solidFill>
                <a:schemeClr val="bg1"/>
              </a:solidFill>
              <a:latin typeface="Segoe UI Light" panose="020B0502040204020203" pitchFamily="34" charset="0"/>
              <a:cs typeface="Segoe UI Light" panose="020B0502040204020203" pitchFamily="34" charset="0"/>
            </a:endParaRPr>
          </a:p>
        </p:txBody>
      </p:sp>
      <p:sp>
        <p:nvSpPr>
          <p:cNvPr id="13" name="Right Brace 12"/>
          <p:cNvSpPr/>
          <p:nvPr/>
        </p:nvSpPr>
        <p:spPr>
          <a:xfrm>
            <a:off x="4389437" y="2266658"/>
            <a:ext cx="364260" cy="3044035"/>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4000"/>
          </a:p>
        </p:txBody>
      </p:sp>
      <p:sp>
        <p:nvSpPr>
          <p:cNvPr id="14" name="TextBox 13"/>
          <p:cNvSpPr txBox="1"/>
          <p:nvPr/>
        </p:nvSpPr>
        <p:spPr>
          <a:xfrm>
            <a:off x="5075237" y="2278062"/>
            <a:ext cx="3812262" cy="830997"/>
          </a:xfrm>
          <a:prstGeom prst="rect">
            <a:avLst/>
          </a:prstGeom>
          <a:noFill/>
        </p:spPr>
        <p:txBody>
          <a:bodyPr wrap="none" rtlCol="0">
            <a:spAutoFit/>
          </a:bodyPr>
          <a:lstStyle/>
          <a:p>
            <a:r>
              <a:rPr lang="es-ES" sz="4800" b="1" dirty="0">
                <a:solidFill>
                  <a:schemeClr val="bg1"/>
                </a:solidFill>
                <a:latin typeface="Segoe UI Light" panose="020B0502040204020203" pitchFamily="34" charset="0"/>
                <a:cs typeface="Segoe UI Light" panose="020B0502040204020203" pitchFamily="34" charset="0"/>
              </a:rPr>
              <a:t>SQL </a:t>
            </a:r>
            <a:r>
              <a:rPr lang="es-ES" sz="4800" b="1" dirty="0" err="1">
                <a:solidFill>
                  <a:schemeClr val="bg1"/>
                </a:solidFill>
                <a:latin typeface="Segoe UI Light" panose="020B0502040204020203" pitchFamily="34" charset="0"/>
                <a:cs typeface="Segoe UI Light" panose="020B0502040204020203" pitchFamily="34" charset="0"/>
              </a:rPr>
              <a:t>Database</a:t>
            </a:r>
            <a:endParaRPr lang="es-ES" sz="4800" b="1" dirty="0">
              <a:solidFill>
                <a:schemeClr val="bg1"/>
              </a:solidFill>
              <a:latin typeface="Segoe UI Light" panose="020B0502040204020203" pitchFamily="34" charset="0"/>
              <a:cs typeface="Segoe UI Light" panose="020B0502040204020203" pitchFamily="34" charset="0"/>
            </a:endParaRPr>
          </a:p>
        </p:txBody>
      </p:sp>
      <p:sp>
        <p:nvSpPr>
          <p:cNvPr id="15" name="TextBox 14"/>
          <p:cNvSpPr txBox="1"/>
          <p:nvPr/>
        </p:nvSpPr>
        <p:spPr>
          <a:xfrm>
            <a:off x="5075237" y="3058235"/>
            <a:ext cx="5753882" cy="830997"/>
          </a:xfrm>
          <a:prstGeom prst="rect">
            <a:avLst/>
          </a:prstGeom>
          <a:noFill/>
        </p:spPr>
        <p:txBody>
          <a:bodyPr wrap="square" rtlCol="0">
            <a:spAutoFit/>
          </a:bodyPr>
          <a:lstStyle/>
          <a:p>
            <a:r>
              <a:rPr lang="es-ES" sz="4800" b="1" dirty="0" err="1">
                <a:solidFill>
                  <a:schemeClr val="bg1"/>
                </a:solidFill>
                <a:latin typeface="Segoe UI Light" panose="020B0502040204020203" pitchFamily="34" charset="0"/>
                <a:cs typeface="Segoe UI Light" panose="020B0502040204020203" pitchFamily="34" charset="0"/>
              </a:rPr>
              <a:t>DocumentDB</a:t>
            </a:r>
            <a:endParaRPr lang="es-ES" sz="4800" b="1" dirty="0">
              <a:solidFill>
                <a:schemeClr val="bg1"/>
              </a:solidFill>
              <a:latin typeface="Segoe UI Light" panose="020B0502040204020203" pitchFamily="34" charset="0"/>
              <a:cs typeface="Segoe UI Light" panose="020B0502040204020203" pitchFamily="34" charset="0"/>
            </a:endParaRPr>
          </a:p>
        </p:txBody>
      </p:sp>
      <p:sp>
        <p:nvSpPr>
          <p:cNvPr id="17" name="TextBox 16"/>
          <p:cNvSpPr txBox="1"/>
          <p:nvPr/>
        </p:nvSpPr>
        <p:spPr>
          <a:xfrm>
            <a:off x="5081059" y="4629999"/>
            <a:ext cx="7467600" cy="830997"/>
          </a:xfrm>
          <a:prstGeom prst="rect">
            <a:avLst/>
          </a:prstGeom>
          <a:noFill/>
        </p:spPr>
        <p:txBody>
          <a:bodyPr wrap="square" rtlCol="0">
            <a:spAutoFit/>
          </a:bodyPr>
          <a:lstStyle/>
          <a:p>
            <a:r>
              <a:rPr lang="es-ES" sz="4800" b="1" dirty="0" err="1">
                <a:solidFill>
                  <a:schemeClr val="bg1"/>
                </a:solidFill>
                <a:latin typeface="Segoe UI Light" panose="020B0502040204020203" pitchFamily="34" charset="0"/>
                <a:cs typeface="Segoe UI Light" panose="020B0502040204020203" pitchFamily="34" charset="0"/>
              </a:rPr>
              <a:t>Table</a:t>
            </a:r>
            <a:r>
              <a:rPr lang="es-ES" sz="4800" b="1" dirty="0">
                <a:solidFill>
                  <a:schemeClr val="bg1"/>
                </a:solidFill>
                <a:latin typeface="Segoe UI Light" panose="020B0502040204020203" pitchFamily="34" charset="0"/>
                <a:cs typeface="Segoe UI Light" panose="020B0502040204020203" pitchFamily="34" charset="0"/>
              </a:rPr>
              <a:t> </a:t>
            </a:r>
            <a:r>
              <a:rPr lang="es-ES" sz="4800" b="1" dirty="0">
                <a:solidFill>
                  <a:schemeClr val="bg1">
                    <a:lumMod val="50000"/>
                  </a:schemeClr>
                </a:solidFill>
                <a:latin typeface="Segoe UI Light" panose="020B0502040204020203" pitchFamily="34" charset="0"/>
                <a:cs typeface="Segoe UI Light" panose="020B0502040204020203" pitchFamily="34" charset="0"/>
              </a:rPr>
              <a:t>Storage (</a:t>
            </a:r>
            <a:r>
              <a:rPr lang="es-ES" sz="4800" b="1" dirty="0" err="1">
                <a:solidFill>
                  <a:schemeClr val="bg1">
                    <a:lumMod val="50000"/>
                  </a:schemeClr>
                </a:solidFill>
                <a:latin typeface="Segoe UI Light" panose="020B0502040204020203" pitchFamily="34" charset="0"/>
                <a:cs typeface="Segoe UI Light" panose="020B0502040204020203" pitchFamily="34" charset="0"/>
              </a:rPr>
              <a:t>Preview</a:t>
            </a:r>
            <a:r>
              <a:rPr lang="es-ES" sz="4800" b="1" dirty="0">
                <a:solidFill>
                  <a:schemeClr val="bg1">
                    <a:lumMod val="50000"/>
                  </a:schemeClr>
                </a:solidFill>
                <a:latin typeface="Segoe UI Light" panose="020B0502040204020203" pitchFamily="34" charset="0"/>
                <a:cs typeface="Segoe UI Light" panose="020B0502040204020203" pitchFamily="34" charset="0"/>
              </a:rPr>
              <a:t>)</a:t>
            </a:r>
          </a:p>
        </p:txBody>
      </p:sp>
      <p:sp>
        <p:nvSpPr>
          <p:cNvPr id="18" name="TextBox 17"/>
          <p:cNvSpPr txBox="1"/>
          <p:nvPr/>
        </p:nvSpPr>
        <p:spPr>
          <a:xfrm>
            <a:off x="5081059" y="3869529"/>
            <a:ext cx="7467600" cy="830997"/>
          </a:xfrm>
          <a:prstGeom prst="rect">
            <a:avLst/>
          </a:prstGeom>
          <a:noFill/>
        </p:spPr>
        <p:txBody>
          <a:bodyPr wrap="square" rtlCol="0">
            <a:spAutoFit/>
          </a:bodyPr>
          <a:lstStyle/>
          <a:p>
            <a:r>
              <a:rPr lang="es-ES" sz="4800" b="1" dirty="0">
                <a:solidFill>
                  <a:schemeClr val="bg1"/>
                </a:solidFill>
                <a:latin typeface="Segoe UI Light" panose="020B0502040204020203" pitchFamily="34" charset="0"/>
                <a:cs typeface="Segoe UI Light" panose="020B0502040204020203" pitchFamily="34" charset="0"/>
              </a:rPr>
              <a:t>Blob Storage (</a:t>
            </a:r>
            <a:r>
              <a:rPr lang="es-ES" sz="4800" b="1" dirty="0" err="1">
                <a:solidFill>
                  <a:schemeClr val="bg1"/>
                </a:solidFill>
                <a:latin typeface="Segoe UI Light" panose="020B0502040204020203" pitchFamily="34" charset="0"/>
                <a:cs typeface="Segoe UI Light" panose="020B0502040204020203" pitchFamily="34" charset="0"/>
              </a:rPr>
              <a:t>Preview</a:t>
            </a:r>
            <a:r>
              <a:rPr lang="es-ES" sz="4800" b="1" dirty="0">
                <a:solidFill>
                  <a:schemeClr val="bg1"/>
                </a:solidFill>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35765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p:bldP spid="15"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3" y="-1"/>
            <a:ext cx="12541553" cy="7357361"/>
          </a:xfrm>
          <a:prstGeom prst="rect">
            <a:avLst/>
          </a:prstGeom>
        </p:spPr>
      </p:pic>
      <p:sp>
        <p:nvSpPr>
          <p:cNvPr id="7" name="Title 1"/>
          <p:cNvSpPr txBox="1">
            <a:spLocks/>
          </p:cNvSpPr>
          <p:nvPr/>
        </p:nvSpPr>
        <p:spPr>
          <a:xfrm>
            <a:off x="274637" y="211235"/>
            <a:ext cx="11887200" cy="109876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z="7200" b="1" dirty="0">
                <a:solidFill>
                  <a:schemeClr val="bg1"/>
                </a:solidFill>
                <a:latin typeface="Segoe UI Light" panose="020B0502040204020203" pitchFamily="34" charset="0"/>
                <a:cs typeface="Segoe UI Light" panose="020B0502040204020203" pitchFamily="34" charset="0"/>
              </a:rPr>
              <a:t>Conceptos básicos</a:t>
            </a:r>
          </a:p>
        </p:txBody>
      </p:sp>
      <p:sp>
        <p:nvSpPr>
          <p:cNvPr id="11" name="TextBox 10"/>
          <p:cNvSpPr txBox="1"/>
          <p:nvPr/>
        </p:nvSpPr>
        <p:spPr>
          <a:xfrm>
            <a:off x="731837" y="3170847"/>
            <a:ext cx="2085827" cy="830997"/>
          </a:xfrm>
          <a:prstGeom prst="rect">
            <a:avLst/>
          </a:prstGeom>
          <a:noFill/>
        </p:spPr>
        <p:txBody>
          <a:bodyPr wrap="none" rtlCol="0">
            <a:spAutoFit/>
          </a:bodyPr>
          <a:lstStyle/>
          <a:p>
            <a:r>
              <a:rPr lang="es-ES" sz="4800" b="1" dirty="0" err="1">
                <a:solidFill>
                  <a:schemeClr val="bg1"/>
                </a:solidFill>
                <a:latin typeface="Segoe UI Light" panose="020B0502040204020203" pitchFamily="34" charset="0"/>
                <a:cs typeface="Segoe UI Light" panose="020B0502040204020203" pitchFamily="34" charset="0"/>
              </a:rPr>
              <a:t>Indexer</a:t>
            </a:r>
            <a:endParaRPr lang="es-ES" sz="6000" b="1" dirty="0">
              <a:solidFill>
                <a:schemeClr val="bg1"/>
              </a:solidFill>
              <a:latin typeface="Segoe UI Light" panose="020B0502040204020203" pitchFamily="34" charset="0"/>
              <a:cs typeface="Segoe UI Light" panose="020B0502040204020203" pitchFamily="34" charset="0"/>
            </a:endParaRPr>
          </a:p>
        </p:txBody>
      </p:sp>
      <p:sp>
        <p:nvSpPr>
          <p:cNvPr id="12" name="Right Brace 11"/>
          <p:cNvSpPr/>
          <p:nvPr/>
        </p:nvSpPr>
        <p:spPr>
          <a:xfrm>
            <a:off x="3472626" y="2003479"/>
            <a:ext cx="678377" cy="3500538"/>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4000"/>
          </a:p>
        </p:txBody>
      </p:sp>
      <p:sp>
        <p:nvSpPr>
          <p:cNvPr id="16" name="TextBox 15"/>
          <p:cNvSpPr txBox="1"/>
          <p:nvPr/>
        </p:nvSpPr>
        <p:spPr>
          <a:xfrm>
            <a:off x="4618037" y="2003479"/>
            <a:ext cx="3412024" cy="830997"/>
          </a:xfrm>
          <a:prstGeom prst="rect">
            <a:avLst/>
          </a:prstGeom>
          <a:noFill/>
        </p:spPr>
        <p:txBody>
          <a:bodyPr wrap="none" rtlCol="0">
            <a:spAutoFit/>
          </a:bodyPr>
          <a:lstStyle/>
          <a:p>
            <a:r>
              <a:rPr lang="es-ES" sz="4800" b="1" dirty="0">
                <a:solidFill>
                  <a:schemeClr val="bg1"/>
                </a:solidFill>
                <a:latin typeface="Segoe UI Light" panose="020B0502040204020203" pitchFamily="34" charset="0"/>
                <a:cs typeface="Segoe UI Light" panose="020B0502040204020203" pitchFamily="34" charset="0"/>
              </a:rPr>
              <a:t>Programado</a:t>
            </a:r>
          </a:p>
        </p:txBody>
      </p:sp>
      <p:sp>
        <p:nvSpPr>
          <p:cNvPr id="19" name="TextBox 18"/>
          <p:cNvSpPr txBox="1"/>
          <p:nvPr/>
        </p:nvSpPr>
        <p:spPr>
          <a:xfrm>
            <a:off x="4576648" y="2796451"/>
            <a:ext cx="5753882" cy="830997"/>
          </a:xfrm>
          <a:prstGeom prst="rect">
            <a:avLst/>
          </a:prstGeom>
          <a:noFill/>
        </p:spPr>
        <p:txBody>
          <a:bodyPr wrap="square" rtlCol="0">
            <a:spAutoFit/>
          </a:bodyPr>
          <a:lstStyle/>
          <a:p>
            <a:r>
              <a:rPr lang="es-ES" sz="4800" b="1" dirty="0">
                <a:solidFill>
                  <a:schemeClr val="bg1"/>
                </a:solidFill>
                <a:latin typeface="Segoe UI Light" panose="020B0502040204020203" pitchFamily="34" charset="0"/>
                <a:cs typeface="Segoe UI Light" panose="020B0502040204020203" pitchFamily="34" charset="0"/>
              </a:rPr>
              <a:t>Diferenciales</a:t>
            </a:r>
          </a:p>
        </p:txBody>
      </p:sp>
      <p:sp>
        <p:nvSpPr>
          <p:cNvPr id="20" name="TextBox 19"/>
          <p:cNvSpPr txBox="1"/>
          <p:nvPr/>
        </p:nvSpPr>
        <p:spPr>
          <a:xfrm>
            <a:off x="4618037" y="4420420"/>
            <a:ext cx="2952328" cy="830997"/>
          </a:xfrm>
          <a:prstGeom prst="rect">
            <a:avLst/>
          </a:prstGeom>
          <a:noFill/>
        </p:spPr>
        <p:txBody>
          <a:bodyPr wrap="square" rtlCol="0">
            <a:spAutoFit/>
          </a:bodyPr>
          <a:lstStyle/>
          <a:p>
            <a:r>
              <a:rPr lang="es-ES" sz="4800" b="1" dirty="0" err="1">
                <a:solidFill>
                  <a:schemeClr val="bg1"/>
                </a:solidFill>
                <a:latin typeface="Segoe UI Light" panose="020B0502040204020203" pitchFamily="34" charset="0"/>
                <a:cs typeface="Segoe UI Light" panose="020B0502040204020203" pitchFamily="34" charset="0"/>
              </a:rPr>
              <a:t>.Net</a:t>
            </a:r>
            <a:r>
              <a:rPr lang="es-ES" sz="4800" b="1" dirty="0">
                <a:solidFill>
                  <a:schemeClr val="bg1"/>
                </a:solidFill>
                <a:latin typeface="Segoe UI Light" panose="020B0502040204020203" pitchFamily="34" charset="0"/>
                <a:cs typeface="Segoe UI Light" panose="020B0502040204020203" pitchFamily="34" charset="0"/>
              </a:rPr>
              <a:t> SDK</a:t>
            </a:r>
          </a:p>
        </p:txBody>
      </p:sp>
      <p:sp>
        <p:nvSpPr>
          <p:cNvPr id="21" name="TextBox 20"/>
          <p:cNvSpPr txBox="1"/>
          <p:nvPr/>
        </p:nvSpPr>
        <p:spPr>
          <a:xfrm>
            <a:off x="4618037" y="3629514"/>
            <a:ext cx="5753882" cy="830997"/>
          </a:xfrm>
          <a:prstGeom prst="rect">
            <a:avLst/>
          </a:prstGeom>
          <a:noFill/>
        </p:spPr>
        <p:txBody>
          <a:bodyPr wrap="square" rtlCol="0">
            <a:spAutoFit/>
          </a:bodyPr>
          <a:lstStyle/>
          <a:p>
            <a:r>
              <a:rPr lang="es-ES" sz="4800" b="1" dirty="0" err="1">
                <a:solidFill>
                  <a:schemeClr val="bg1"/>
                </a:solidFill>
                <a:latin typeface="Segoe UI Light" panose="020B0502040204020203" pitchFamily="34" charset="0"/>
                <a:cs typeface="Segoe UI Light" panose="020B0502040204020203" pitchFamily="34" charset="0"/>
              </a:rPr>
              <a:t>RESTful</a:t>
            </a:r>
            <a:r>
              <a:rPr lang="es-ES" sz="4800" b="1" dirty="0">
                <a:solidFill>
                  <a:schemeClr val="bg1"/>
                </a:solidFill>
                <a:latin typeface="Segoe UI Light" panose="020B0502040204020203" pitchFamily="34" charset="0"/>
                <a:cs typeface="Segoe UI Light" panose="020B0502040204020203" pitchFamily="34" charset="0"/>
              </a:rPr>
              <a:t> API</a:t>
            </a:r>
          </a:p>
        </p:txBody>
      </p:sp>
    </p:spTree>
    <p:extLst>
      <p:ext uri="{BB962C8B-B14F-4D97-AF65-F5344CB8AC3E}">
        <p14:creationId xmlns:p14="http://schemas.microsoft.com/office/powerpoint/2010/main" val="155778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6" grpId="0"/>
      <p:bldP spid="19" grpId="0"/>
      <p:bldP spid="20" grpId="0"/>
      <p:bldP spid="21" grpId="0"/>
    </p:bldLst>
  </p:timing>
</p:sld>
</file>

<file path=ppt/theme/theme1.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38000A9703F64DB1B0B0F9690848F1" ma:contentTypeVersion="4" ma:contentTypeDescription="Create a new document." ma:contentTypeScope="" ma:versionID="d2df6ef72899cba0149d35d9844d46e9">
  <xsd:schema xmlns:xsd="http://www.w3.org/2001/XMLSchema" xmlns:xs="http://www.w3.org/2001/XMLSchema" xmlns:p="http://schemas.microsoft.com/office/2006/metadata/properties" xmlns:ns2="2b2dfeed-2da1-4ef4-b600-f5543001ef98" xmlns:ns3="d7b89efc-599c-41ef-afcb-e0aecc35db08" targetNamespace="http://schemas.microsoft.com/office/2006/metadata/properties" ma:root="true" ma:fieldsID="bd26b56a73d3522042eb5a8a4a5761ef" ns2:_="" ns3:_="">
    <xsd:import namespace="2b2dfeed-2da1-4ef4-b600-f5543001ef98"/>
    <xsd:import namespace="d7b89efc-599c-41ef-afcb-e0aecc35db08"/>
    <xsd:element name="properties">
      <xsd:complexType>
        <xsd:sequence>
          <xsd:element name="documentManagement">
            <xsd:complexType>
              <xsd:all>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7b89efc-599c-41ef-afcb-e0aecc35db08" elementFormDefault="qualified">
    <xsd:import namespace="http://schemas.microsoft.com/office/2006/documentManagement/types"/>
    <xsd:import namespace="http://schemas.microsoft.com/office/infopath/2007/PartnerControls"/>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2b2dfeed-2da1-4ef4-b600-f5543001ef98"/>
    <ds:schemaRef ds:uri="http://purl.org/dc/terms/"/>
    <ds:schemaRef ds:uri="http://schemas.openxmlformats.org/package/2006/metadata/core-properties"/>
    <ds:schemaRef ds:uri="d7b89efc-599c-41ef-afcb-e0aecc35db08"/>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AF227498-ADE7-4702-B1E5-4A275C28A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d7b89efc-599c-41ef-afcb-e0aecc35d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GCIO_2016_Template_v02</Template>
  <TotalTime>174</TotalTime>
  <Words>977</Words>
  <Application>Microsoft Office PowerPoint</Application>
  <PresentationFormat>Custom</PresentationFormat>
  <Paragraphs>134</Paragraphs>
  <Slides>17</Slides>
  <Notes>12</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Consolas</vt:lpstr>
      <vt:lpstr>Helvetica-Light</vt:lpstr>
      <vt:lpstr>Segoe UI</vt:lpstr>
      <vt:lpstr>Segoe UI Light</vt:lpstr>
      <vt:lpstr>Wingdings</vt:lpstr>
      <vt:lpstr>GCIO Summit 2016 Template - White</vt:lpstr>
      <vt:lpstr>PowerPoint Presentation</vt:lpstr>
      <vt:lpstr>PowerPoint Presentation</vt:lpstr>
      <vt:lpstr>PowerPoint Presentation</vt:lpstr>
      <vt:lpstr>Cómo montar tu propio motor de búsqueda </vt:lpstr>
      <vt:lpstr>Conceptos básicos</vt:lpstr>
      <vt:lpstr>PowerPoint Presentation</vt:lpstr>
      <vt:lpstr>PowerPoint Presentation</vt:lpstr>
      <vt:lpstr>PowerPoint Presentation</vt:lpstr>
      <vt:lpstr>PowerPoint Presentation</vt:lpstr>
      <vt:lpstr>PowerPoint Presentation</vt:lpstr>
      <vt:lpstr>Preferred text layout (no bullets)</vt:lpstr>
      <vt:lpstr>Adjusting list levels</vt:lpstr>
      <vt:lpstr>Bullet points layout with subtitle Subtitle</vt:lpstr>
      <vt:lpstr>Slide palette info</vt:lpstr>
      <vt:lpstr>Microsoft brand guidelines</vt:lpstr>
      <vt:lpstr>Q&amp;A</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GCIO Summit 2016 - Global CIO Summit</dc:subject>
  <dc:creator>Kellini Walter (SWIFT GROUP INC)</dc:creator>
  <cp:keywords>Global CIO Summit</cp:keywords>
  <dc:description>Template: Claire Hoover, Silverfox Productions _x000d_
Formatting: _x000d_
Audience Type: BDMs, TDMS, CIOs</dc:description>
  <cp:lastModifiedBy>Manuel DelgaDO dIAZ</cp:lastModifiedBy>
  <cp:revision>36</cp:revision>
  <dcterms:created xsi:type="dcterms:W3CDTF">2016-08-22T02:07:54Z</dcterms:created>
  <dcterms:modified xsi:type="dcterms:W3CDTF">2016-10-04T09:56:01Z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0x0101002C38000A9703F64DB1B0B0F9690848F1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168;#Microsoft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405;#Global CIO Summit|fdefee9a-3f1e-4924-bf1d-ea5c192779e8</vt:lpwstr>
  </property>
  <property fmtid="{D5CDD505-2E9C-101B-9397-08002B2CF9AE}" pid="12" name="Audience1">
    <vt:lpwstr>404;#strategic|a264fbff-9562-4d3b-90a0-adc8d3853f62</vt:lpwstr>
  </property>
  <property fmtid="{D5CDD505-2E9C-101B-9397-08002B2CF9AE}" pid="13" name="Event Name">
    <vt:lpwstr>403;#Microsoft Global CIO Summit|7b63683e-8b8c-4ed1-a6a9-bbfbef83dfe9</vt:lpwstr>
  </property>
</Properties>
</file>